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264" r:id="rId2"/>
    <p:sldId id="396" r:id="rId3"/>
    <p:sldId id="393" r:id="rId4"/>
    <p:sldId id="397" r:id="rId5"/>
    <p:sldId id="398" r:id="rId6"/>
    <p:sldId id="340" r:id="rId7"/>
    <p:sldId id="399" r:id="rId8"/>
    <p:sldId id="400" r:id="rId9"/>
    <p:sldId id="409" r:id="rId10"/>
    <p:sldId id="410" r:id="rId11"/>
    <p:sldId id="411" r:id="rId12"/>
    <p:sldId id="413" r:id="rId13"/>
    <p:sldId id="414" r:id="rId14"/>
    <p:sldId id="415" r:id="rId15"/>
    <p:sldId id="416" r:id="rId16"/>
    <p:sldId id="319" r:id="rId17"/>
    <p:sldId id="406" r:id="rId18"/>
    <p:sldId id="407" r:id="rId19"/>
    <p:sldId id="408" r:id="rId20"/>
    <p:sldId id="404" r:id="rId21"/>
    <p:sldId id="257" r:id="rId22"/>
    <p:sldId id="259" r:id="rId23"/>
    <p:sldId id="417" r:id="rId24"/>
    <p:sldId id="403" r:id="rId25"/>
  </p:sldIdLst>
  <p:sldSz cx="14630400" cy="8229600"/>
  <p:notesSz cx="8229600" cy="14630400"/>
  <p:embeddedFontLst>
    <p:embeddedFont>
      <p:font typeface="Pretendard Medium" panose="02000503000000020004" pitchFamily="2" charset="-127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Pretendard" panose="02000503000000020004" pitchFamily="2" charset="-127"/>
      <p:regular r:id="rId32"/>
      <p:bold r:id="rId33"/>
    </p:embeddedFont>
    <p:embeddedFont>
      <p:font typeface="Pretendard SemiBold" panose="02000503000000020004" pitchFamily="2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F0F8"/>
    <a:srgbClr val="FCF6FC"/>
    <a:srgbClr val="F5DAF5"/>
    <a:srgbClr val="F9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4"/>
    <p:restoredTop sz="94610"/>
  </p:normalViewPr>
  <p:slideViewPr>
    <p:cSldViewPr snapToGrid="0" snapToObjects="1">
      <p:cViewPr>
        <p:scale>
          <a:sx n="104" d="100"/>
          <a:sy n="104" d="100"/>
        </p:scale>
        <p:origin x="14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93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1375D-9369-0173-5185-C2123B743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53370-5AF7-B39A-3FBA-5C3166BA6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8292C0-27BB-139B-3716-CD62FC8C5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BFD62-5A4A-3400-3C5C-BFDDF63970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5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Systematic Survey on Android API Usage for Data-driven Analytics with Smartphones (</a:t>
            </a:r>
            <a:r>
              <a:rPr lang="ko-KR" altLang="en-US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인용수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46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dirty="0"/>
              <a:t>Bluefish: Composing Diagrams with Declarative Relations - </a:t>
            </a:r>
            <a:r>
              <a:rPr lang="en-US" altLang="ko-KR" b="1" dirty="0"/>
              <a:t>API Usage Patterns (</a:t>
            </a:r>
            <a:r>
              <a:rPr lang="ko-KR" altLang="en-US" b="1" dirty="0"/>
              <a:t>사용 패턴 분석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ko-KR" altLang="en-US" dirty="0"/>
              <a:t>✔ </a:t>
            </a:r>
            <a:r>
              <a:rPr lang="en-US" altLang="ko-KR" dirty="0"/>
              <a:t>Bluefish</a:t>
            </a:r>
            <a:r>
              <a:rPr lang="ko-KR" altLang="en-US" dirty="0"/>
              <a:t>는 </a:t>
            </a:r>
            <a:r>
              <a:rPr lang="en-US" altLang="ko-KR" dirty="0"/>
              <a:t>JSX </a:t>
            </a:r>
            <a:r>
              <a:rPr lang="ko-KR" altLang="en-US" dirty="0"/>
              <a:t>기반 </a:t>
            </a:r>
            <a:r>
              <a:rPr lang="en-US" altLang="ko-KR" dirty="0"/>
              <a:t>DSL</a:t>
            </a:r>
            <a:r>
              <a:rPr lang="ko-KR" altLang="en-US" dirty="0"/>
              <a:t>에서 **마크</a:t>
            </a:r>
            <a:r>
              <a:rPr lang="en-US" altLang="ko-KR" dirty="0"/>
              <a:t>(mark)**</a:t>
            </a:r>
            <a:r>
              <a:rPr lang="ko-KR" altLang="en-US" dirty="0"/>
              <a:t>와 **관계</a:t>
            </a:r>
            <a:r>
              <a:rPr lang="en-US" altLang="ko-KR" dirty="0"/>
              <a:t>(relation)**</a:t>
            </a:r>
            <a:r>
              <a:rPr lang="ko-KR" altLang="en-US" dirty="0"/>
              <a:t>를 선언적으로 표현하도록 </a:t>
            </a:r>
            <a:r>
              <a:rPr lang="en-US" altLang="ko-KR" dirty="0"/>
              <a:t>API</a:t>
            </a:r>
            <a:r>
              <a:rPr lang="ko-KR" altLang="en-US" dirty="0"/>
              <a:t>를 설계했으며</a:t>
            </a:r>
            <a:r>
              <a:rPr lang="en-US" altLang="ko-KR" dirty="0"/>
              <a:t>, </a:t>
            </a:r>
            <a:r>
              <a:rPr lang="ko-KR" altLang="en-US" dirty="0"/>
              <a:t>사용자가 이 </a:t>
            </a:r>
            <a:r>
              <a:rPr lang="en-US" altLang="ko-KR" dirty="0"/>
              <a:t>API</a:t>
            </a:r>
            <a:r>
              <a:rPr lang="ko-KR" altLang="en-US" dirty="0"/>
              <a:t>를 통해 사용자 정의 도형</a:t>
            </a:r>
            <a:r>
              <a:rPr lang="en-US" altLang="ko-KR" dirty="0"/>
              <a:t>, </a:t>
            </a:r>
            <a:r>
              <a:rPr lang="ko-KR" altLang="en-US" dirty="0"/>
              <a:t>사용자 정의 레이아웃 규칙 등을 확장할 수 있도록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✔ </a:t>
            </a:r>
            <a:r>
              <a:rPr lang="ko-KR" altLang="en-US" dirty="0"/>
              <a:t>논문에서는 다양한 다이어그램 사례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삽입정렬</a:t>
            </a:r>
            <a:r>
              <a:rPr lang="en-US" altLang="ko-KR" dirty="0"/>
              <a:t>, </a:t>
            </a:r>
            <a:r>
              <a:rPr lang="ko-KR" altLang="en-US" dirty="0"/>
              <a:t>파일시스템</a:t>
            </a:r>
            <a:r>
              <a:rPr lang="en-US" altLang="ko-KR" dirty="0"/>
              <a:t>, </a:t>
            </a:r>
            <a:r>
              <a:rPr lang="ko-KR" altLang="en-US" dirty="0"/>
              <a:t>파서 트리 등</a:t>
            </a:r>
            <a:r>
              <a:rPr lang="en-US" altLang="ko-KR" dirty="0"/>
              <a:t>)</a:t>
            </a:r>
            <a:r>
              <a:rPr lang="ko-KR" altLang="en-US" dirty="0"/>
              <a:t>를 통해 프로그래머가 </a:t>
            </a:r>
            <a:r>
              <a:rPr lang="en-US" altLang="ko-KR" dirty="0"/>
              <a:t>Bluefish API</a:t>
            </a:r>
            <a:r>
              <a:rPr lang="ko-KR" altLang="en-US" dirty="0"/>
              <a:t>를 어떻게 조합하고 활용하는지 보여줍니다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✔ </a:t>
            </a:r>
            <a:r>
              <a:rPr lang="ko-KR" altLang="en-US" dirty="0"/>
              <a:t>특히 </a:t>
            </a:r>
            <a:r>
              <a:rPr lang="en-US" altLang="ko-KR" dirty="0" err="1"/>
              <a:t>withBluefish</a:t>
            </a:r>
            <a:r>
              <a:rPr lang="en-US" altLang="ko-KR" dirty="0"/>
              <a:t>, &lt;Ref&gt;, &lt;Layout&gt; </a:t>
            </a:r>
            <a:r>
              <a:rPr lang="ko-KR" altLang="en-US" dirty="0"/>
              <a:t>등의 핵심 </a:t>
            </a:r>
            <a:r>
              <a:rPr lang="en-US" altLang="ko-KR" dirty="0"/>
              <a:t>API</a:t>
            </a:r>
            <a:r>
              <a:rPr lang="ko-KR" altLang="en-US" dirty="0"/>
              <a:t>들이 어떤 식으로 조합되고 확장되는지 구체적 사용 패턴과 예시를 풍부하게 포함하고 있어</a:t>
            </a:r>
            <a:r>
              <a:rPr lang="en-US" altLang="ko-KR" dirty="0"/>
              <a:t>, </a:t>
            </a:r>
            <a:r>
              <a:rPr lang="ko-KR" altLang="en-US" dirty="0"/>
              <a:t>사용 패턴 관찰 및 추출이 가능한 구조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2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D061-DF53-82D7-D995-B20542F3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492CD-644E-DFDC-2125-8061188E0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49356-82F2-8913-F634-BA8226AA2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35233-5449-5333-BAF0-A5E2BF628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80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D061-DF53-82D7-D995-B20542F3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492CD-644E-DFDC-2125-8061188E0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49356-82F2-8913-F634-BA8226AA2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35233-5449-5333-BAF0-A5E2BF628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93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D061-DF53-82D7-D995-B20542F3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492CD-644E-DFDC-2125-8061188E0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49356-82F2-8913-F634-BA8226AA2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35233-5449-5333-BAF0-A5E2BF628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37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D061-DF53-82D7-D995-B20542F3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492CD-644E-DFDC-2125-8061188E0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49356-82F2-8913-F634-BA8226AA2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35233-5449-5333-BAF0-A5E2BF628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35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7245B-6FE0-5781-997C-59BFE8EE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F59565-814D-CC3D-719D-B26E5A437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4E715-38F7-AC78-B932-6E837754B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287E1-3175-11EC-05AF-9D165DB39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05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0D581-8918-C4D9-2C56-9177FB832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6FC54-2852-60BA-A12A-D0A3D5561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62B10-14A2-8DE9-8B08-14602BC04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D6DBC-72EC-8977-2F81-C550317FE1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47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ABE11-8C6C-251C-CAFC-F8722FEF8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616F1-F1BA-E8FD-B47B-BE3DED8B2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69417-7499-65E5-E22C-FD5E58AF5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717FE-0C6A-F6A3-525D-7AEA1146B2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8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04EAB-193B-001F-C5C5-2771A76A5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4DB26-673E-A5A7-6C7F-B2F6311A3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96832-C468-44B6-A5A5-8571DE738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C13F4-E764-C6CB-56E2-36233FD8D0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6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C48E4-E1EF-AEE6-5E92-E545F159B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1DD8E0-F4C5-D84A-A815-A6CF69B88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72166-76E7-A8A8-6834-E9C501A2C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0C8F1-4191-ABBE-FF27-ACCDE3673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6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Systematic Survey on Android API Usage for Data-driven Analytics with Smartphones (</a:t>
            </a:r>
            <a:r>
              <a:rPr lang="ko-KR" altLang="en-US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인용수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46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53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Systematic Survey on Android API Usage for Data-driven Analytics with Smartphones (</a:t>
            </a:r>
            <a:r>
              <a:rPr lang="ko-KR" altLang="en-US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인용수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46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dirty="0"/>
              <a:t>Bluefish: Composing Diagrams with Declarative Relations - </a:t>
            </a:r>
            <a:r>
              <a:rPr lang="en-US" altLang="ko-KR" b="1" dirty="0"/>
              <a:t>API Usage Patterns (</a:t>
            </a:r>
            <a:r>
              <a:rPr lang="ko-KR" altLang="en-US" b="1" dirty="0"/>
              <a:t>사용 패턴 분석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ko-KR" altLang="en-US" dirty="0"/>
              <a:t>✔ </a:t>
            </a:r>
            <a:r>
              <a:rPr lang="en-US" altLang="ko-KR" dirty="0"/>
              <a:t>Bluefish</a:t>
            </a:r>
            <a:r>
              <a:rPr lang="ko-KR" altLang="en-US" dirty="0"/>
              <a:t>는 </a:t>
            </a:r>
            <a:r>
              <a:rPr lang="en-US" altLang="ko-KR" dirty="0"/>
              <a:t>JSX </a:t>
            </a:r>
            <a:r>
              <a:rPr lang="ko-KR" altLang="en-US" dirty="0"/>
              <a:t>기반 </a:t>
            </a:r>
            <a:r>
              <a:rPr lang="en-US" altLang="ko-KR" dirty="0"/>
              <a:t>DSL</a:t>
            </a:r>
            <a:r>
              <a:rPr lang="ko-KR" altLang="en-US" dirty="0"/>
              <a:t>에서 **마크</a:t>
            </a:r>
            <a:r>
              <a:rPr lang="en-US" altLang="ko-KR" dirty="0"/>
              <a:t>(mark)**</a:t>
            </a:r>
            <a:r>
              <a:rPr lang="ko-KR" altLang="en-US" dirty="0"/>
              <a:t>와 **관계</a:t>
            </a:r>
            <a:r>
              <a:rPr lang="en-US" altLang="ko-KR" dirty="0"/>
              <a:t>(relation)**</a:t>
            </a:r>
            <a:r>
              <a:rPr lang="ko-KR" altLang="en-US" dirty="0"/>
              <a:t>를 선언적으로 표현하도록 </a:t>
            </a:r>
            <a:r>
              <a:rPr lang="en-US" altLang="ko-KR" dirty="0"/>
              <a:t>API</a:t>
            </a:r>
            <a:r>
              <a:rPr lang="ko-KR" altLang="en-US" dirty="0"/>
              <a:t>를 설계했으며</a:t>
            </a:r>
            <a:r>
              <a:rPr lang="en-US" altLang="ko-KR" dirty="0"/>
              <a:t>, </a:t>
            </a:r>
            <a:r>
              <a:rPr lang="ko-KR" altLang="en-US" dirty="0"/>
              <a:t>사용자가 이 </a:t>
            </a:r>
            <a:r>
              <a:rPr lang="en-US" altLang="ko-KR" dirty="0"/>
              <a:t>API</a:t>
            </a:r>
            <a:r>
              <a:rPr lang="ko-KR" altLang="en-US" dirty="0"/>
              <a:t>를 통해 사용자 정의 도형</a:t>
            </a:r>
            <a:r>
              <a:rPr lang="en-US" altLang="ko-KR" dirty="0"/>
              <a:t>, </a:t>
            </a:r>
            <a:r>
              <a:rPr lang="ko-KR" altLang="en-US" dirty="0"/>
              <a:t>사용자 정의 레이아웃 규칙 등을 확장할 수 있도록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✔ </a:t>
            </a:r>
            <a:r>
              <a:rPr lang="ko-KR" altLang="en-US" dirty="0"/>
              <a:t>논문에서는 다양한 다이어그램 사례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삽입정렬</a:t>
            </a:r>
            <a:r>
              <a:rPr lang="en-US" altLang="ko-KR" dirty="0"/>
              <a:t>, </a:t>
            </a:r>
            <a:r>
              <a:rPr lang="ko-KR" altLang="en-US" dirty="0"/>
              <a:t>파일시스템</a:t>
            </a:r>
            <a:r>
              <a:rPr lang="en-US" altLang="ko-KR" dirty="0"/>
              <a:t>, </a:t>
            </a:r>
            <a:r>
              <a:rPr lang="ko-KR" altLang="en-US" dirty="0"/>
              <a:t>파서 트리 등</a:t>
            </a:r>
            <a:r>
              <a:rPr lang="en-US" altLang="ko-KR" dirty="0"/>
              <a:t>)</a:t>
            </a:r>
            <a:r>
              <a:rPr lang="ko-KR" altLang="en-US" dirty="0"/>
              <a:t>를 통해 프로그래머가 </a:t>
            </a:r>
            <a:r>
              <a:rPr lang="en-US" altLang="ko-KR" dirty="0"/>
              <a:t>Bluefish API</a:t>
            </a:r>
            <a:r>
              <a:rPr lang="ko-KR" altLang="en-US" dirty="0"/>
              <a:t>를 어떻게 조합하고 활용하는지 보여줍니다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✔ </a:t>
            </a:r>
            <a:r>
              <a:rPr lang="ko-KR" altLang="en-US" dirty="0"/>
              <a:t>특히 </a:t>
            </a:r>
            <a:r>
              <a:rPr lang="en-US" altLang="ko-KR" dirty="0" err="1"/>
              <a:t>withBluefish</a:t>
            </a:r>
            <a:r>
              <a:rPr lang="en-US" altLang="ko-KR" dirty="0"/>
              <a:t>, &lt;Ref&gt;, &lt;Layout&gt; </a:t>
            </a:r>
            <a:r>
              <a:rPr lang="ko-KR" altLang="en-US" dirty="0"/>
              <a:t>등의 핵심 </a:t>
            </a:r>
            <a:r>
              <a:rPr lang="en-US" altLang="ko-KR" dirty="0"/>
              <a:t>API</a:t>
            </a:r>
            <a:r>
              <a:rPr lang="ko-KR" altLang="en-US" dirty="0"/>
              <a:t>들이 어떤 식으로 조합되고 확장되는지 구체적 사용 패턴과 예시를 풍부하게 포함하고 있어</a:t>
            </a:r>
            <a:r>
              <a:rPr lang="en-US" altLang="ko-KR" dirty="0"/>
              <a:t>, </a:t>
            </a:r>
            <a:r>
              <a:rPr lang="ko-KR" altLang="en-US" dirty="0"/>
              <a:t>사용 패턴 관찰 및 추출이 가능한 구조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761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Systematic Survey on Android API Usage for Data-driven Analytics with Smartphones (</a:t>
            </a:r>
            <a:r>
              <a:rPr lang="ko-KR" altLang="en-US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인용수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46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dirty="0"/>
              <a:t>Bluefish: Composing Diagrams with Declarative Relations - </a:t>
            </a:r>
            <a:r>
              <a:rPr lang="en-US" altLang="ko-KR" b="1" dirty="0"/>
              <a:t>API Usage Patterns (</a:t>
            </a:r>
            <a:r>
              <a:rPr lang="ko-KR" altLang="en-US" b="1" dirty="0"/>
              <a:t>사용 패턴 분석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ko-KR" altLang="en-US" dirty="0"/>
              <a:t>✔ </a:t>
            </a:r>
            <a:r>
              <a:rPr lang="en-US" altLang="ko-KR" dirty="0"/>
              <a:t>Bluefish</a:t>
            </a:r>
            <a:r>
              <a:rPr lang="ko-KR" altLang="en-US" dirty="0"/>
              <a:t>는 </a:t>
            </a:r>
            <a:r>
              <a:rPr lang="en-US" altLang="ko-KR" dirty="0"/>
              <a:t>JSX </a:t>
            </a:r>
            <a:r>
              <a:rPr lang="ko-KR" altLang="en-US" dirty="0"/>
              <a:t>기반 </a:t>
            </a:r>
            <a:r>
              <a:rPr lang="en-US" altLang="ko-KR" dirty="0"/>
              <a:t>DSL</a:t>
            </a:r>
            <a:r>
              <a:rPr lang="ko-KR" altLang="en-US" dirty="0"/>
              <a:t>에서 **마크</a:t>
            </a:r>
            <a:r>
              <a:rPr lang="en-US" altLang="ko-KR" dirty="0"/>
              <a:t>(mark)**</a:t>
            </a:r>
            <a:r>
              <a:rPr lang="ko-KR" altLang="en-US" dirty="0"/>
              <a:t>와 **관계</a:t>
            </a:r>
            <a:r>
              <a:rPr lang="en-US" altLang="ko-KR" dirty="0"/>
              <a:t>(relation)**</a:t>
            </a:r>
            <a:r>
              <a:rPr lang="ko-KR" altLang="en-US" dirty="0"/>
              <a:t>를 선언적으로 표현하도록 </a:t>
            </a:r>
            <a:r>
              <a:rPr lang="en-US" altLang="ko-KR" dirty="0"/>
              <a:t>API</a:t>
            </a:r>
            <a:r>
              <a:rPr lang="ko-KR" altLang="en-US" dirty="0"/>
              <a:t>를 설계했으며</a:t>
            </a:r>
            <a:r>
              <a:rPr lang="en-US" altLang="ko-KR" dirty="0"/>
              <a:t>, </a:t>
            </a:r>
            <a:r>
              <a:rPr lang="ko-KR" altLang="en-US" dirty="0"/>
              <a:t>사용자가 이 </a:t>
            </a:r>
            <a:r>
              <a:rPr lang="en-US" altLang="ko-KR" dirty="0"/>
              <a:t>API</a:t>
            </a:r>
            <a:r>
              <a:rPr lang="ko-KR" altLang="en-US" dirty="0"/>
              <a:t>를 통해 사용자 정의 도형</a:t>
            </a:r>
            <a:r>
              <a:rPr lang="en-US" altLang="ko-KR" dirty="0"/>
              <a:t>, </a:t>
            </a:r>
            <a:r>
              <a:rPr lang="ko-KR" altLang="en-US" dirty="0"/>
              <a:t>사용자 정의 레이아웃 규칙 등을 확장할 수 있도록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✔ </a:t>
            </a:r>
            <a:r>
              <a:rPr lang="ko-KR" altLang="en-US" dirty="0"/>
              <a:t>논문에서는 다양한 다이어그램 사례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삽입정렬</a:t>
            </a:r>
            <a:r>
              <a:rPr lang="en-US" altLang="ko-KR" dirty="0"/>
              <a:t>, </a:t>
            </a:r>
            <a:r>
              <a:rPr lang="ko-KR" altLang="en-US" dirty="0"/>
              <a:t>파일시스템</a:t>
            </a:r>
            <a:r>
              <a:rPr lang="en-US" altLang="ko-KR" dirty="0"/>
              <a:t>, </a:t>
            </a:r>
            <a:r>
              <a:rPr lang="ko-KR" altLang="en-US" dirty="0"/>
              <a:t>파서 트리 등</a:t>
            </a:r>
            <a:r>
              <a:rPr lang="en-US" altLang="ko-KR" dirty="0"/>
              <a:t>)</a:t>
            </a:r>
            <a:r>
              <a:rPr lang="ko-KR" altLang="en-US" dirty="0"/>
              <a:t>를 통해 프로그래머가 </a:t>
            </a:r>
            <a:r>
              <a:rPr lang="en-US" altLang="ko-KR" dirty="0"/>
              <a:t>Bluefish API</a:t>
            </a:r>
            <a:r>
              <a:rPr lang="ko-KR" altLang="en-US" dirty="0"/>
              <a:t>를 어떻게 조합하고 활용하는지 보여줍니다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✔ </a:t>
            </a:r>
            <a:r>
              <a:rPr lang="ko-KR" altLang="en-US" dirty="0"/>
              <a:t>특히 </a:t>
            </a:r>
            <a:r>
              <a:rPr lang="en-US" altLang="ko-KR" dirty="0" err="1"/>
              <a:t>withBluefish</a:t>
            </a:r>
            <a:r>
              <a:rPr lang="en-US" altLang="ko-KR" dirty="0"/>
              <a:t>, &lt;Ref&gt;, &lt;Layout&gt; </a:t>
            </a:r>
            <a:r>
              <a:rPr lang="ko-KR" altLang="en-US" dirty="0"/>
              <a:t>등의 핵심 </a:t>
            </a:r>
            <a:r>
              <a:rPr lang="en-US" altLang="ko-KR" dirty="0"/>
              <a:t>API</a:t>
            </a:r>
            <a:r>
              <a:rPr lang="ko-KR" altLang="en-US" dirty="0"/>
              <a:t>들이 어떤 식으로 조합되고 확장되는지 구체적 사용 패턴과 예시를 풍부하게 포함하고 있어</a:t>
            </a:r>
            <a:r>
              <a:rPr lang="en-US" altLang="ko-KR" dirty="0"/>
              <a:t>, </a:t>
            </a:r>
            <a:r>
              <a:rPr lang="ko-KR" altLang="en-US" dirty="0"/>
              <a:t>사용 패턴 관찰 및 추출이 가능한 구조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23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Systematic Survey on Android API Usage for Data-driven Analytics with Smartphones (</a:t>
            </a:r>
            <a:r>
              <a:rPr lang="ko-KR" altLang="en-US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인용수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46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dirty="0"/>
              <a:t>Bluefish: Composing Diagrams with Declarative Relations - </a:t>
            </a:r>
            <a:r>
              <a:rPr lang="en-US" altLang="ko-KR" b="1" dirty="0"/>
              <a:t>API Usage Patterns (</a:t>
            </a:r>
            <a:r>
              <a:rPr lang="ko-KR" altLang="en-US" b="1" dirty="0"/>
              <a:t>사용 패턴 분석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ko-KR" altLang="en-US" dirty="0"/>
              <a:t>✔ </a:t>
            </a:r>
            <a:r>
              <a:rPr lang="en-US" altLang="ko-KR" dirty="0"/>
              <a:t>Bluefish</a:t>
            </a:r>
            <a:r>
              <a:rPr lang="ko-KR" altLang="en-US" dirty="0"/>
              <a:t>는 </a:t>
            </a:r>
            <a:r>
              <a:rPr lang="en-US" altLang="ko-KR" dirty="0"/>
              <a:t>JSX </a:t>
            </a:r>
            <a:r>
              <a:rPr lang="ko-KR" altLang="en-US" dirty="0"/>
              <a:t>기반 </a:t>
            </a:r>
            <a:r>
              <a:rPr lang="en-US" altLang="ko-KR" dirty="0"/>
              <a:t>DSL</a:t>
            </a:r>
            <a:r>
              <a:rPr lang="ko-KR" altLang="en-US" dirty="0"/>
              <a:t>에서 **마크</a:t>
            </a:r>
            <a:r>
              <a:rPr lang="en-US" altLang="ko-KR" dirty="0"/>
              <a:t>(mark)**</a:t>
            </a:r>
            <a:r>
              <a:rPr lang="ko-KR" altLang="en-US" dirty="0"/>
              <a:t>와 **관계</a:t>
            </a:r>
            <a:r>
              <a:rPr lang="en-US" altLang="ko-KR" dirty="0"/>
              <a:t>(relation)**</a:t>
            </a:r>
            <a:r>
              <a:rPr lang="ko-KR" altLang="en-US" dirty="0"/>
              <a:t>를 선언적으로 표현하도록 </a:t>
            </a:r>
            <a:r>
              <a:rPr lang="en-US" altLang="ko-KR" dirty="0"/>
              <a:t>API</a:t>
            </a:r>
            <a:r>
              <a:rPr lang="ko-KR" altLang="en-US" dirty="0"/>
              <a:t>를 설계했으며</a:t>
            </a:r>
            <a:r>
              <a:rPr lang="en-US" altLang="ko-KR" dirty="0"/>
              <a:t>, </a:t>
            </a:r>
            <a:r>
              <a:rPr lang="ko-KR" altLang="en-US" dirty="0"/>
              <a:t>사용자가 이 </a:t>
            </a:r>
            <a:r>
              <a:rPr lang="en-US" altLang="ko-KR" dirty="0"/>
              <a:t>API</a:t>
            </a:r>
            <a:r>
              <a:rPr lang="ko-KR" altLang="en-US" dirty="0"/>
              <a:t>를 통해 사용자 정의 도형</a:t>
            </a:r>
            <a:r>
              <a:rPr lang="en-US" altLang="ko-KR" dirty="0"/>
              <a:t>, </a:t>
            </a:r>
            <a:r>
              <a:rPr lang="ko-KR" altLang="en-US" dirty="0"/>
              <a:t>사용자 정의 레이아웃 규칙 등을 확장할 수 있도록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✔ </a:t>
            </a:r>
            <a:r>
              <a:rPr lang="ko-KR" altLang="en-US" dirty="0"/>
              <a:t>논문에서는 다양한 다이어그램 사례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삽입정렬</a:t>
            </a:r>
            <a:r>
              <a:rPr lang="en-US" altLang="ko-KR" dirty="0"/>
              <a:t>, </a:t>
            </a:r>
            <a:r>
              <a:rPr lang="ko-KR" altLang="en-US" dirty="0"/>
              <a:t>파일시스템</a:t>
            </a:r>
            <a:r>
              <a:rPr lang="en-US" altLang="ko-KR" dirty="0"/>
              <a:t>, </a:t>
            </a:r>
            <a:r>
              <a:rPr lang="ko-KR" altLang="en-US" dirty="0"/>
              <a:t>파서 트리 등</a:t>
            </a:r>
            <a:r>
              <a:rPr lang="en-US" altLang="ko-KR" dirty="0"/>
              <a:t>)</a:t>
            </a:r>
            <a:r>
              <a:rPr lang="ko-KR" altLang="en-US" dirty="0"/>
              <a:t>를 통해 프로그래머가 </a:t>
            </a:r>
            <a:r>
              <a:rPr lang="en-US" altLang="ko-KR" dirty="0"/>
              <a:t>Bluefish API</a:t>
            </a:r>
            <a:r>
              <a:rPr lang="ko-KR" altLang="en-US" dirty="0"/>
              <a:t>를 어떻게 조합하고 활용하는지 보여줍니다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✔ </a:t>
            </a:r>
            <a:r>
              <a:rPr lang="ko-KR" altLang="en-US" dirty="0"/>
              <a:t>특히 </a:t>
            </a:r>
            <a:r>
              <a:rPr lang="en-US" altLang="ko-KR" dirty="0" err="1"/>
              <a:t>withBluefish</a:t>
            </a:r>
            <a:r>
              <a:rPr lang="en-US" altLang="ko-KR" dirty="0"/>
              <a:t>, &lt;Ref&gt;, &lt;Layout&gt; </a:t>
            </a:r>
            <a:r>
              <a:rPr lang="ko-KR" altLang="en-US" dirty="0"/>
              <a:t>등의 핵심 </a:t>
            </a:r>
            <a:r>
              <a:rPr lang="en-US" altLang="ko-KR" dirty="0"/>
              <a:t>API</a:t>
            </a:r>
            <a:r>
              <a:rPr lang="ko-KR" altLang="en-US" dirty="0"/>
              <a:t>들이 어떤 식으로 조합되고 확장되는지 구체적 사용 패턴과 예시를 풍부하게 포함하고 있어</a:t>
            </a:r>
            <a:r>
              <a:rPr lang="en-US" altLang="ko-KR" dirty="0"/>
              <a:t>, </a:t>
            </a:r>
            <a:r>
              <a:rPr lang="ko-KR" altLang="en-US" dirty="0"/>
              <a:t>사용 패턴 관찰 및 추출이 가능한 구조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17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Systematic Survey on Android API Usage for Data-driven Analytics with Smartphones (</a:t>
            </a:r>
            <a:r>
              <a:rPr lang="ko-KR" altLang="en-US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인용수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46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dirty="0"/>
              <a:t>Bluefish: Composing Diagrams with Declarative Relations - </a:t>
            </a:r>
            <a:r>
              <a:rPr lang="en-US" altLang="ko-KR" b="1" dirty="0"/>
              <a:t>API Usage Patterns (</a:t>
            </a:r>
            <a:r>
              <a:rPr lang="ko-KR" altLang="en-US" b="1" dirty="0"/>
              <a:t>사용 패턴 분석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ko-KR" altLang="en-US" dirty="0"/>
              <a:t>✔ </a:t>
            </a:r>
            <a:r>
              <a:rPr lang="en-US" altLang="ko-KR" dirty="0"/>
              <a:t>Bluefish</a:t>
            </a:r>
            <a:r>
              <a:rPr lang="ko-KR" altLang="en-US" dirty="0"/>
              <a:t>는 </a:t>
            </a:r>
            <a:r>
              <a:rPr lang="en-US" altLang="ko-KR" dirty="0"/>
              <a:t>JSX </a:t>
            </a:r>
            <a:r>
              <a:rPr lang="ko-KR" altLang="en-US" dirty="0"/>
              <a:t>기반 </a:t>
            </a:r>
            <a:r>
              <a:rPr lang="en-US" altLang="ko-KR" dirty="0"/>
              <a:t>DSL</a:t>
            </a:r>
            <a:r>
              <a:rPr lang="ko-KR" altLang="en-US" dirty="0"/>
              <a:t>에서 **마크</a:t>
            </a:r>
            <a:r>
              <a:rPr lang="en-US" altLang="ko-KR" dirty="0"/>
              <a:t>(mark)**</a:t>
            </a:r>
            <a:r>
              <a:rPr lang="ko-KR" altLang="en-US" dirty="0"/>
              <a:t>와 **관계</a:t>
            </a:r>
            <a:r>
              <a:rPr lang="en-US" altLang="ko-KR" dirty="0"/>
              <a:t>(relation)**</a:t>
            </a:r>
            <a:r>
              <a:rPr lang="ko-KR" altLang="en-US" dirty="0"/>
              <a:t>를 선언적으로 표현하도록 </a:t>
            </a:r>
            <a:r>
              <a:rPr lang="en-US" altLang="ko-KR" dirty="0"/>
              <a:t>API</a:t>
            </a:r>
            <a:r>
              <a:rPr lang="ko-KR" altLang="en-US" dirty="0"/>
              <a:t>를 설계했으며</a:t>
            </a:r>
            <a:r>
              <a:rPr lang="en-US" altLang="ko-KR" dirty="0"/>
              <a:t>, </a:t>
            </a:r>
            <a:r>
              <a:rPr lang="ko-KR" altLang="en-US" dirty="0"/>
              <a:t>사용자가 이 </a:t>
            </a:r>
            <a:r>
              <a:rPr lang="en-US" altLang="ko-KR" dirty="0"/>
              <a:t>API</a:t>
            </a:r>
            <a:r>
              <a:rPr lang="ko-KR" altLang="en-US" dirty="0"/>
              <a:t>를 통해 사용자 정의 도형</a:t>
            </a:r>
            <a:r>
              <a:rPr lang="en-US" altLang="ko-KR" dirty="0"/>
              <a:t>, </a:t>
            </a:r>
            <a:r>
              <a:rPr lang="ko-KR" altLang="en-US" dirty="0"/>
              <a:t>사용자 정의 레이아웃 규칙 등을 확장할 수 있도록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✔ </a:t>
            </a:r>
            <a:r>
              <a:rPr lang="ko-KR" altLang="en-US" dirty="0"/>
              <a:t>논문에서는 다양한 다이어그램 사례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삽입정렬</a:t>
            </a:r>
            <a:r>
              <a:rPr lang="en-US" altLang="ko-KR" dirty="0"/>
              <a:t>, </a:t>
            </a:r>
            <a:r>
              <a:rPr lang="ko-KR" altLang="en-US" dirty="0"/>
              <a:t>파일시스템</a:t>
            </a:r>
            <a:r>
              <a:rPr lang="en-US" altLang="ko-KR" dirty="0"/>
              <a:t>, </a:t>
            </a:r>
            <a:r>
              <a:rPr lang="ko-KR" altLang="en-US" dirty="0"/>
              <a:t>파서 트리 등</a:t>
            </a:r>
            <a:r>
              <a:rPr lang="en-US" altLang="ko-KR" dirty="0"/>
              <a:t>)</a:t>
            </a:r>
            <a:r>
              <a:rPr lang="ko-KR" altLang="en-US" dirty="0"/>
              <a:t>를 통해 프로그래머가 </a:t>
            </a:r>
            <a:r>
              <a:rPr lang="en-US" altLang="ko-KR" dirty="0"/>
              <a:t>Bluefish API</a:t>
            </a:r>
            <a:r>
              <a:rPr lang="ko-KR" altLang="en-US" dirty="0"/>
              <a:t>를 어떻게 조합하고 활용하는지 보여줍니다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✔ </a:t>
            </a:r>
            <a:r>
              <a:rPr lang="ko-KR" altLang="en-US" dirty="0"/>
              <a:t>특히 </a:t>
            </a:r>
            <a:r>
              <a:rPr lang="en-US" altLang="ko-KR" dirty="0" err="1"/>
              <a:t>withBluefish</a:t>
            </a:r>
            <a:r>
              <a:rPr lang="en-US" altLang="ko-KR" dirty="0"/>
              <a:t>, &lt;Ref&gt;, &lt;Layout&gt; </a:t>
            </a:r>
            <a:r>
              <a:rPr lang="ko-KR" altLang="en-US" dirty="0"/>
              <a:t>등의 핵심 </a:t>
            </a:r>
            <a:r>
              <a:rPr lang="en-US" altLang="ko-KR" dirty="0"/>
              <a:t>API</a:t>
            </a:r>
            <a:r>
              <a:rPr lang="ko-KR" altLang="en-US" dirty="0"/>
              <a:t>들이 어떤 식으로 조합되고 확장되는지 구체적 사용 패턴과 예시를 풍부하게 포함하고 있어</a:t>
            </a:r>
            <a:r>
              <a:rPr lang="en-US" altLang="ko-KR" dirty="0"/>
              <a:t>, </a:t>
            </a:r>
            <a:r>
              <a:rPr lang="ko-KR" altLang="en-US" dirty="0"/>
              <a:t>사용 패턴 관찰 및 추출이 가능한 구조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93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29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95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7569200"/>
            <a:ext cx="12842240" cy="812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0" y="0"/>
            <a:ext cx="579120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0" y="3992880"/>
            <a:ext cx="12842240" cy="30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8400" y="1198880"/>
            <a:ext cx="914400" cy="60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-5400000">
            <a:off x="-1798320" y="3972560"/>
            <a:ext cx="4185920" cy="29464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6910"/>
              </a:lnSpc>
            </a:pPr>
            <a:r>
              <a:rPr lang="en-US" sz="1680" spc="240" dirty="0">
                <a:solidFill>
                  <a:srgbClr val="000000"/>
                </a:solidFill>
                <a:latin typeface="Pretendard" panose="02000503000000020004" pitchFamily="2" charset="-127"/>
              </a:rPr>
              <a:t>DTX UX 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8880" y="1016000"/>
            <a:ext cx="882904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80" dirty="0">
                <a:solidFill>
                  <a:srgbClr val="000000"/>
                </a:solidFill>
                <a:latin typeface="Pretendard SemiBold"/>
                <a:ea typeface="Pretendard SemiBold"/>
              </a:rPr>
              <a:t>인공지능프로그래밍</a:t>
            </a:r>
            <a:endParaRPr lang="ko-KR" altLang="en-US" sz="2880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3264" y="2015947"/>
            <a:ext cx="11856720" cy="263144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2130"/>
              </a:lnSpc>
            </a:pPr>
            <a:r>
              <a:rPr lang="en-US" sz="14800" dirty="0" err="1">
                <a:solidFill>
                  <a:srgbClr val="000000"/>
                </a:solidFill>
                <a:latin typeface="Pretendard" panose="02000503000000020004" pitchFamily="2" charset="-127"/>
              </a:rPr>
              <a:t>Mindrium</a:t>
            </a:r>
            <a:endParaRPr lang="en-US" sz="14800" dirty="0">
              <a:solidFill>
                <a:srgbClr val="000000"/>
              </a:solidFill>
              <a:latin typeface="Pretendard" panose="020005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8560" y="7223760"/>
            <a:ext cx="3281680" cy="29464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680">
                <a:solidFill>
                  <a:srgbClr val="000000"/>
                </a:solidFill>
                <a:ea typeface="Pretendard SemiBold"/>
              </a:rPr>
              <a:t>성균관대학교</a:t>
            </a:r>
            <a:r>
              <a:rPr lang="en-US" sz="168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680">
                <a:solidFill>
                  <a:srgbClr val="000000"/>
                </a:solidFill>
                <a:ea typeface="Pretendard SemiBold"/>
              </a:rPr>
              <a:t>인공지능융합학과</a:t>
            </a:r>
            <a:r>
              <a:rPr lang="en-US" sz="168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680">
                <a:solidFill>
                  <a:srgbClr val="000000"/>
                </a:solidFill>
                <a:ea typeface="Pretendard SemiBold"/>
              </a:rPr>
              <a:t>양하연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6F8D-9EEF-812E-B99C-4F6ED15ED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8">
            <a:extLst>
              <a:ext uri="{FF2B5EF4-FFF2-40B4-BE49-F238E27FC236}">
                <a16:creationId xmlns:a16="http://schemas.microsoft.com/office/drawing/2014/main" id="{7CE27E6E-91FF-2C74-1606-047ED8E9DC01}"/>
              </a:ext>
            </a:extLst>
          </p:cNvPr>
          <p:cNvSpPr/>
          <p:nvPr/>
        </p:nvSpPr>
        <p:spPr>
          <a:xfrm>
            <a:off x="446590" y="981137"/>
            <a:ext cx="13982104" cy="3289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단순 기능이 아닌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재사용 가능한 소프트웨어 구성 요소의 인터페이스</a:t>
            </a: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 오픈소스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SaaS, GitHub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발전으로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채택과 재사용이 폭발적으로 증가</a:t>
            </a: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유용성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(Usability),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유지보수성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(Maintainability)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향상시키고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API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변화가 소프트웨어에 미치는 영향을 완화하고자 다양한 도구 및 기법들이 제안되고 있음 </a:t>
            </a: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97840-31CB-8911-003C-616B33D3BCF5}"/>
              </a:ext>
            </a:extLst>
          </p:cNvPr>
          <p:cNvSpPr txBox="1"/>
          <p:nvPr/>
        </p:nvSpPr>
        <p:spPr>
          <a:xfrm>
            <a:off x="266216" y="365132"/>
            <a:ext cx="14364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Related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Works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및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Research Gap - Accessibility Service, User Interaction Tracking, Mobile Usage Analytics 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7ABCE549-B78D-4AAD-8177-CB0457213487}"/>
              </a:ext>
            </a:extLst>
          </p:cNvPr>
          <p:cNvSpPr/>
          <p:nvPr/>
        </p:nvSpPr>
        <p:spPr>
          <a:xfrm>
            <a:off x="524733" y="2625709"/>
            <a:ext cx="13580934" cy="8590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API Usage Patterns (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 패턴 분석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MAPO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 패턴을 </a:t>
            </a:r>
            <a:r>
              <a:rPr lang="ko-KR" altLang="en-US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마이닝하여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API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 예시 추천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([Zhong et al., 2009])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Jungloid</a:t>
            </a:r>
            <a:r>
              <a:rPr lang="en-US" altLang="ko-KR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Mining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복잡한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API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호출 패턴을 분석하는 도구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</a:t>
            </a:r>
            <a:r>
              <a:rPr lang="en-US" altLang="ko-KR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Mandelin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et al., 2005])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PIVOT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Android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에서 기기 특화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API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 패턴 학습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([Wei et al., 2019])</a:t>
            </a:r>
          </a:p>
          <a:p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API Misuses (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오용 탐지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Mutation Analysis </a:t>
            </a:r>
            <a:r>
              <a:rPr lang="ko-KR" altLang="en-US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기반 분석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API misuse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탐지를 위한 분석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([Wen et al., 2019])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MUBench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API misuse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를 위한 벤치마크 제공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([Amann et al., 2016])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스태틱</a:t>
            </a:r>
            <a:r>
              <a:rPr lang="ko-KR" altLang="en-US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검출기 평가 연구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다양한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misuse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탐지기의 정확도 평가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([Amann et al., 2019])</a:t>
            </a:r>
          </a:p>
          <a:p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API Recommendation (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추천 시스템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RACK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Stack Overflow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기반 추천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([Rahman et al., 2016])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Usage Graph </a:t>
            </a:r>
            <a:r>
              <a:rPr lang="ko-KR" altLang="en-US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및 군집 기반 추천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([Robillard et al., 2013])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예제 기반 추천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([McMillan et al., 2010])</a:t>
            </a:r>
          </a:p>
          <a:p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API Documentation (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문서화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Stack Overflow </a:t>
            </a:r>
            <a:r>
              <a:rPr lang="ko-KR" altLang="en-US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활용 문서 보완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</a:t>
            </a:r>
            <a:r>
              <a:rPr lang="en-US" altLang="ko-KR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Treude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et al., 2018])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API </a:t>
            </a:r>
            <a:r>
              <a:rPr lang="ko-KR" altLang="en-US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문서 불완전성 연구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([Uddin &amp; Robillard, 2015])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자동 문서 생성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코드 기반 요약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SVM/</a:t>
            </a:r>
            <a:r>
              <a:rPr lang="ko-KR" altLang="en-US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딥러닝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활용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</a:t>
            </a:r>
            <a:r>
              <a:rPr lang="en-US" altLang="ko-KR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Fucci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et al., 2019])</a:t>
            </a:r>
          </a:p>
          <a:p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API Examples (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 예시 제공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MAPO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en-US" altLang="ko-KR" sz="1400" b="1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Jungloid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en-US" altLang="ko-KR" sz="1400" b="1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Examplore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다양한 방식의 예제 추출 도구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([Zhong et al., 2009], [</a:t>
            </a:r>
            <a:r>
              <a:rPr lang="en-US" altLang="ko-KR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Mandelin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et al., 2005], [</a:t>
            </a:r>
            <a:r>
              <a:rPr lang="en-US" altLang="ko-KR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Examplore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2018])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소스코드 요약 및 시각화 기반 예제 제공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([Ko et al., 2012], [Cotton et al., 1968])</a:t>
            </a:r>
          </a:p>
          <a:p>
            <a:pPr>
              <a:lnSpc>
                <a:spcPts val="2850"/>
              </a:lnSpc>
            </a:pPr>
            <a:r>
              <a:rPr lang="en-US" altLang="ko-KR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12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6F8D-9EEF-812E-B99C-4F6ED15ED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8">
            <a:extLst>
              <a:ext uri="{FF2B5EF4-FFF2-40B4-BE49-F238E27FC236}">
                <a16:creationId xmlns:a16="http://schemas.microsoft.com/office/drawing/2014/main" id="{7CE27E6E-91FF-2C74-1606-047ED8E9DC01}"/>
              </a:ext>
            </a:extLst>
          </p:cNvPr>
          <p:cNvSpPr/>
          <p:nvPr/>
        </p:nvSpPr>
        <p:spPr>
          <a:xfrm>
            <a:off x="446590" y="1558653"/>
            <a:ext cx="13982104" cy="54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UIST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연구는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연구의 카테고리 중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사용패턴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예시 제공이 많음 </a:t>
            </a: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ts val="2850"/>
              </a:lnSpc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[UIST] </a:t>
            </a:r>
            <a:r>
              <a:rPr lang="en-US" altLang="ko-KR" b="1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Shapir</a:t>
            </a:r>
            <a:r>
              <a:rPr lang="en-US" altLang="ko-KR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Standardizing and Democratizing Access to Web APIs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기존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반복적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복잡한 사용 방식을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WoOPI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라는 표준화된 데이터 모델로 추상화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[UIST] Quilt: Custom UIs for Linking Unstructured Documents to Structured Datasets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("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프로그래머가 어떤 방식으로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활용해 도메인 문제를 해결하는지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"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보여주는 사용 패턴 사례 분석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Quilt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프로그래머가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함수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entity_relevant_to_doc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group_entities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rank_relevance_of_entities_to_doc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제공하면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도메인에 맞는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자동 생성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[UIST] Bluefish: Composing Diagrams with Declarative Relations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마크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(mark)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관계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(relation)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선언적으로 표현하도록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설계했으며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이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통해 사용자 정의 도형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정의 레이아웃 규칙 등을 확장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다이어그램 사례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삽입정렬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파일시스템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파서 트리 등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통해 프로그래머가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Bluefish API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어떻게 조합하고 활용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withBluefish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&lt;Ref&gt;, &lt;Layout&gt;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등의 핵심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들이 어떤 식으로 조합되고 확장되는지 구체적 사용 패턴과 예시</a:t>
            </a: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ts val="2850"/>
              </a:lnSpc>
            </a:pPr>
            <a:r>
              <a:rPr lang="en-US" altLang="ko-KR" sz="24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24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우리 연구도 </a:t>
            </a:r>
            <a:r>
              <a:rPr lang="en-US" altLang="ko-KR" sz="24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API Usage Patterns</a:t>
            </a:r>
            <a:endParaRPr lang="en-US" altLang="ko-KR" sz="24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97840-31CB-8911-003C-616B33D3BCF5}"/>
              </a:ext>
            </a:extLst>
          </p:cNvPr>
          <p:cNvSpPr txBox="1"/>
          <p:nvPr/>
        </p:nvSpPr>
        <p:spPr>
          <a:xfrm>
            <a:off x="266216" y="365132"/>
            <a:ext cx="14364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Related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Works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및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Research Gap - Accessibility Service, User Interaction Tracking, Mobile Usage Analytics 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40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6F8D-9EEF-812E-B99C-4F6ED15ED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8">
            <a:extLst>
              <a:ext uri="{FF2B5EF4-FFF2-40B4-BE49-F238E27FC236}">
                <a16:creationId xmlns:a16="http://schemas.microsoft.com/office/drawing/2014/main" id="{7CE27E6E-91FF-2C74-1606-047ED8E9DC01}"/>
              </a:ext>
            </a:extLst>
          </p:cNvPr>
          <p:cNvSpPr/>
          <p:nvPr/>
        </p:nvSpPr>
        <p:spPr>
          <a:xfrm>
            <a:off x="446590" y="1558653"/>
            <a:ext cx="13982104" cy="54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Systematic Survey on Android API Usage for Data-driven Analytics with Smartphones (KAIST </a:t>
            </a:r>
            <a:r>
              <a:rPr lang="ko-KR" altLang="en-US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이의진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교수님 연구실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논문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ts val="2850"/>
              </a:lnSpc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전 세계 스마트폰 시장의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83.8%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차지하고 있음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연구 결과의 일반화 가능성과 실제 활용 가능성이 크기 때문에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집중함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 API: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터치 이벤트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UI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상태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알림 등 사용자 인터랙션의 세부 데이터를 수집할 수 있음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 API: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앱 사용 이력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포그라운드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백그라운드 전환 시간 등 시계열 사용 통계 수집 가능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센서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와도 결합되어 문맥 인식도 가능함</a:t>
            </a: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3rd-party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개발자도 접근 가능하며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실질적인 연구 및 서비스 적용이 가능함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getSystemService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호출을 통해 다양한 센서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시스템 상태 데이터에 접근할 수 있음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ts val="2850"/>
              </a:lnSpc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ts val="285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  </a:t>
            </a:r>
            <a:r>
              <a:rPr lang="ko-KR" altLang="en-US" sz="2000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우리연구도</a:t>
            </a:r>
            <a:r>
              <a:rPr lang="ko-KR" altLang="en-US" sz="20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Android</a:t>
            </a:r>
            <a:r>
              <a:rPr lang="ko-KR" altLang="en-US" sz="20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의 </a:t>
            </a:r>
            <a:r>
              <a:rPr lang="en-US" altLang="ko-KR" sz="2000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AccessibilityService</a:t>
            </a:r>
            <a:r>
              <a:rPr lang="ko-KR" altLang="en-US" sz="20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를 상속받아 구현</a:t>
            </a:r>
            <a:endParaRPr lang="en-US" altLang="ko-KR" sz="20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ts val="2850"/>
              </a:lnSpc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ts val="2850"/>
              </a:lnSpc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97840-31CB-8911-003C-616B33D3BCF5}"/>
              </a:ext>
            </a:extLst>
          </p:cNvPr>
          <p:cNvSpPr txBox="1"/>
          <p:nvPr/>
        </p:nvSpPr>
        <p:spPr>
          <a:xfrm>
            <a:off x="266216" y="365132"/>
            <a:ext cx="14364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Related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Works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및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Research Gap - Accessibility Service, User Interaction Tracking, Mobile Usage Analytics 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90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6F8D-9EEF-812E-B99C-4F6ED15ED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8">
            <a:extLst>
              <a:ext uri="{FF2B5EF4-FFF2-40B4-BE49-F238E27FC236}">
                <a16:creationId xmlns:a16="http://schemas.microsoft.com/office/drawing/2014/main" id="{7CE27E6E-91FF-2C74-1606-047ED8E9DC01}"/>
              </a:ext>
            </a:extLst>
          </p:cNvPr>
          <p:cNvSpPr/>
          <p:nvPr/>
        </p:nvSpPr>
        <p:spPr>
          <a:xfrm>
            <a:off x="446590" y="1558653"/>
            <a:ext cx="13982104" cy="54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숏폼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콘텐츠에 대하여 영향력을 </a:t>
            </a:r>
            <a:r>
              <a:rPr lang="ko-KR" altLang="en-US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기반 분석 방법론</a:t>
            </a:r>
            <a:r>
              <a:rPr lang="en-US" altLang="ko-KR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실험 기반 방법론</a:t>
            </a:r>
            <a:r>
              <a:rPr lang="en-US" altLang="ko-KR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설문 및 인터뷰 기반 방법론</a:t>
            </a:r>
            <a:r>
              <a:rPr lang="en-US" altLang="ko-KR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 </a:t>
            </a:r>
            <a:r>
              <a:rPr lang="ko-KR" altLang="en-US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혼합 연구 방법론의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방향으로 조사</a:t>
            </a: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ts val="2850"/>
              </a:lnSpc>
            </a:pP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Exploring short-form video application addiction: Socio-technical and attachment perspectives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The effect of short-form video addiction on users’ attention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Humor and camera view on mobile short-form video apps influence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userexperience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and technology-adoption intent, an example of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TikTok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DouYin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How short-form video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featuresinfluence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addiction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behavior?Empirical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research from the opponent process theory perspective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The addiction behavior of short-form video app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TikTok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The information quality and system quality perspective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Life History Strategies and Problematic Use of Short-Form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VideoApplications</a:t>
            </a: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Examining the factors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influencingcollege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students’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continuanceintention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to use short-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formvideo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APP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Exploring the factors influencing consumer engagement behavior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regardingshort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-form video advertising: A big data perspective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LiveClip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Towards Intelligent Mobile Short-Form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VideoStreaming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with Deep Reinforcement Learning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Offline and Online Social Support and Short-Form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VideoAddiction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Among Chinese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Adolescents:The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Mediating Role of Emotion </a:t>
            </a:r>
            <a:r>
              <a:rPr lang="en-US" altLang="ko-KR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Suppressionand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Relatedness Needs</a:t>
            </a:r>
          </a:p>
          <a:p>
            <a:pPr>
              <a:lnSpc>
                <a:spcPts val="2850"/>
              </a:lnSpc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è"/>
            </a:pPr>
            <a:r>
              <a:rPr lang="ko-KR" altLang="en-US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구글 스칼라 </a:t>
            </a:r>
            <a:r>
              <a:rPr lang="ko-KR" altLang="en-US" sz="2000" b="1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인용수</a:t>
            </a:r>
            <a:r>
              <a:rPr lang="ko-KR" altLang="en-US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 기준으로 조사 </a:t>
            </a:r>
            <a:r>
              <a:rPr lang="en-US" altLang="ko-KR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BUT </a:t>
            </a:r>
            <a:r>
              <a:rPr lang="ko-KR" altLang="en-US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거의 모든 연구가 </a:t>
            </a:r>
            <a:r>
              <a:rPr lang="en-US" altLang="ko-KR" sz="2000" b="1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TikTok</a:t>
            </a:r>
            <a:r>
              <a:rPr lang="en-US" altLang="ko-KR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, </a:t>
            </a:r>
            <a:r>
              <a:rPr lang="en-US" altLang="ko-KR" sz="2000" b="1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DouYin</a:t>
            </a:r>
            <a:r>
              <a:rPr lang="en-US" altLang="ko-KR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과 같은 </a:t>
            </a:r>
            <a:r>
              <a:rPr lang="ko-KR" altLang="en-US" sz="2000" b="1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숏폼</a:t>
            </a:r>
            <a:r>
              <a:rPr lang="ko-KR" altLang="en-US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 전용 플랫폼 분석에서 그침</a:t>
            </a:r>
            <a:endParaRPr lang="en-US" altLang="ko-KR" sz="2000" b="1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è"/>
            </a:pPr>
            <a:r>
              <a:rPr lang="ko-KR" altLang="en-US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대부분의 선행논문에서 </a:t>
            </a:r>
            <a:r>
              <a:rPr lang="en-US" altLang="ko-KR" sz="2000" b="1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Youtube</a:t>
            </a:r>
            <a:r>
              <a:rPr lang="en-US" altLang="ko-KR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 Shorts, Instagram Reels</a:t>
            </a:r>
            <a:r>
              <a:rPr lang="ko-KR" altLang="en-US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와 같은 글로벌 기업도 </a:t>
            </a:r>
            <a:r>
              <a:rPr lang="ko-KR" altLang="en-US" sz="2000" b="1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분석해야한다고</a:t>
            </a:r>
            <a:r>
              <a:rPr lang="ko-KR" altLang="en-US" sz="20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 한계점에서 제시함</a:t>
            </a:r>
            <a:endParaRPr lang="en-US" altLang="ko-KR" sz="2000" b="1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anose="05000000000000000000" pitchFamily="2" charset="2"/>
            </a:endParaRPr>
          </a:p>
          <a:p>
            <a:pPr>
              <a:lnSpc>
                <a:spcPts val="2850"/>
              </a:lnSpc>
            </a:pP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 </a:t>
            </a: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ts val="2850"/>
              </a:lnSpc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97840-31CB-8911-003C-616B33D3BCF5}"/>
              </a:ext>
            </a:extLst>
          </p:cNvPr>
          <p:cNvSpPr txBox="1"/>
          <p:nvPr/>
        </p:nvSpPr>
        <p:spPr>
          <a:xfrm>
            <a:off x="266216" y="365132"/>
            <a:ext cx="14364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Related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Works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및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Research Gap – Short Form Video in HCI 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9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6F8D-9EEF-812E-B99C-4F6ED15ED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8">
            <a:extLst>
              <a:ext uri="{FF2B5EF4-FFF2-40B4-BE49-F238E27FC236}">
                <a16:creationId xmlns:a16="http://schemas.microsoft.com/office/drawing/2014/main" id="{7CE27E6E-91FF-2C74-1606-047ED8E9DC01}"/>
              </a:ext>
            </a:extLst>
          </p:cNvPr>
          <p:cNvSpPr/>
          <p:nvPr/>
        </p:nvSpPr>
        <p:spPr>
          <a:xfrm>
            <a:off x="446590" y="1558653"/>
            <a:ext cx="13982104" cy="54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HCI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연구</a:t>
            </a:r>
            <a:r>
              <a:rPr lang="en-US" altLang="ko-KR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內 </a:t>
            </a:r>
            <a:r>
              <a:rPr lang="ko-KR" altLang="en-US" dirty="0" err="1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숏폼</a:t>
            </a:r>
            <a:r>
              <a: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 연구 </a:t>
            </a: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anose="05000000000000000000" pitchFamily="2" charset="2"/>
            </a:endParaRPr>
          </a:p>
          <a:p>
            <a:pPr>
              <a:lnSpc>
                <a:spcPts val="2850"/>
              </a:lnSpc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anose="05000000000000000000" pitchFamily="2" charset="2"/>
            </a:endParaRPr>
          </a:p>
          <a:p>
            <a:pPr>
              <a:lnSpc>
                <a:spcPts val="2850"/>
              </a:lnSpc>
            </a:pPr>
            <a:r>
              <a:rPr lang="ko-KR" altLang="en-US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사용자 경험 및 인터페이스 연구 </a:t>
            </a:r>
            <a:endParaRPr lang="en-US" altLang="ko-KR" sz="1600" dirty="0">
              <a:solidFill>
                <a:srgbClr val="00206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Research on the flow experience and social influences of users of short online videos. A case study of </a:t>
            </a:r>
            <a:r>
              <a:rPr lang="en-US" altLang="ko-KR" sz="1600" dirty="0" err="1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DouYin</a:t>
            </a:r>
            <a:endParaRPr lang="en-US" altLang="ko-KR" sz="1600" dirty="0">
              <a:solidFill>
                <a:srgbClr val="00206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User experience research of short video app based on feed flow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Understanding the Effects of Short-Form Videos on Sustained Attention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The occurrence mechanism of short video indulgence from the perspective of human-computer interaction</a:t>
            </a:r>
          </a:p>
          <a:p>
            <a:pPr>
              <a:lnSpc>
                <a:spcPts val="2850"/>
              </a:lnSpc>
            </a:pPr>
            <a:r>
              <a:rPr lang="ko-KR" altLang="en-US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사용자 행동 및 몰입</a:t>
            </a:r>
            <a:r>
              <a:rPr lang="en-US" altLang="ko-KR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연구</a:t>
            </a:r>
            <a:r>
              <a:rPr lang="en-US" altLang="ko-KR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: Short-Format Video Consumption Evaluation of Key Quality and UX Aspects for Generation Z</a:t>
            </a:r>
          </a:p>
          <a:p>
            <a:pPr>
              <a:lnSpc>
                <a:spcPts val="2850"/>
              </a:lnSpc>
            </a:pPr>
            <a:r>
              <a:rPr lang="ko-KR" altLang="en-US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추천 시스템 및 알고리즘 경험 연구 </a:t>
            </a:r>
            <a:r>
              <a:rPr lang="en-US" altLang="ko-KR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Multitask Ranking System for Immersive Feed and No More Clicks: A Case Study of Short-Form Video Recommendation</a:t>
            </a:r>
          </a:p>
          <a:p>
            <a:pPr>
              <a:lnSpc>
                <a:spcPts val="2850"/>
              </a:lnSpc>
            </a:pPr>
            <a:r>
              <a:rPr lang="ko-KR" altLang="en-US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중독 및 디지털 웰빙 연구</a:t>
            </a:r>
            <a:r>
              <a:rPr lang="en-US" altLang="ko-KR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: The addiction behavior of short-form video app </a:t>
            </a:r>
            <a:r>
              <a:rPr lang="en-US" altLang="ko-KR" sz="1600" dirty="0" err="1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TikTok</a:t>
            </a:r>
            <a:r>
              <a:rPr lang="en-US" altLang="ko-KR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The information quality and system quality perspective</a:t>
            </a:r>
          </a:p>
          <a:p>
            <a:pPr>
              <a:lnSpc>
                <a:spcPts val="2850"/>
              </a:lnSpc>
            </a:pPr>
            <a:r>
              <a:rPr lang="ko-KR" altLang="en-US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콘텐츠 특성 및 제작 기술 연구</a:t>
            </a:r>
            <a:r>
              <a:rPr lang="ko-KR" altLang="en-US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: Making Short-Form Videos Accessible with Hierarchical Video Summaries</a:t>
            </a:r>
          </a:p>
          <a:p>
            <a:pPr>
              <a:lnSpc>
                <a:spcPts val="2850"/>
              </a:lnSpc>
            </a:pPr>
            <a:endParaRPr lang="en-US" altLang="ko-KR" sz="1600" dirty="0">
              <a:solidFill>
                <a:srgbClr val="00206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  <a:sym typeface="Wingdings" panose="05000000000000000000" pitchFamily="2" charset="2"/>
            </a:endParaRPr>
          </a:p>
          <a:p>
            <a:pPr>
              <a:lnSpc>
                <a:spcPts val="2850"/>
              </a:lnSpc>
            </a:pPr>
            <a:r>
              <a:rPr lang="en-US" altLang="ko-KR" b="1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프로토타입 실험에서 그치거나</a:t>
            </a:r>
            <a:r>
              <a:rPr lang="en-US" altLang="ko-KR" b="1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, HCI </a:t>
            </a:r>
            <a:r>
              <a:rPr lang="ko-KR" altLang="en-US" b="1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연구 내에서도 높은 점유율을 보이는 </a:t>
            </a:r>
            <a:r>
              <a:rPr lang="ko-KR" altLang="en-US" b="1" dirty="0" err="1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숏폼</a:t>
            </a:r>
            <a:r>
              <a:rPr lang="en-US" altLang="ko-KR" b="1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, </a:t>
            </a:r>
            <a:r>
              <a:rPr lang="ko-KR" altLang="en-US" b="1" dirty="0" err="1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롱폼이</a:t>
            </a:r>
            <a:r>
              <a:rPr lang="ko-KR" altLang="en-US" b="1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 섞인 </a:t>
            </a:r>
            <a:r>
              <a:rPr lang="en-US" altLang="ko-KR" b="1" dirty="0" err="1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Youtube</a:t>
            </a:r>
            <a:r>
              <a:rPr lang="en-US" altLang="ko-KR" b="1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, Instagram </a:t>
            </a:r>
            <a:r>
              <a:rPr lang="ko-KR" altLang="en-US" b="1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등에 대한 분석은 부족한 상황 </a:t>
            </a:r>
            <a:endParaRPr lang="en-US" altLang="ko-KR" b="1" dirty="0">
              <a:solidFill>
                <a:srgbClr val="00206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endParaRPr lang="en-US" altLang="ko-KR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97840-31CB-8911-003C-616B33D3BCF5}"/>
              </a:ext>
            </a:extLst>
          </p:cNvPr>
          <p:cNvSpPr txBox="1"/>
          <p:nvPr/>
        </p:nvSpPr>
        <p:spPr>
          <a:xfrm>
            <a:off x="266216" y="365132"/>
            <a:ext cx="14364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Related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Works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및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Research Gap – Short Form Video in HCI 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24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6F8D-9EEF-812E-B99C-4F6ED15ED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8">
            <a:extLst>
              <a:ext uri="{FF2B5EF4-FFF2-40B4-BE49-F238E27FC236}">
                <a16:creationId xmlns:a16="http://schemas.microsoft.com/office/drawing/2014/main" id="{7CE27E6E-91FF-2C74-1606-047ED8E9DC01}"/>
              </a:ext>
            </a:extLst>
          </p:cNvPr>
          <p:cNvSpPr/>
          <p:nvPr/>
        </p:nvSpPr>
        <p:spPr>
          <a:xfrm>
            <a:off x="399525" y="1007323"/>
            <a:ext cx="13672822" cy="54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400" dirty="0">
                <a:highlight>
                  <a:srgbClr val="FAF0F8"/>
                </a:highligh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Exploring the Impact of LLM-Generated Feedback: Evaluation from Professors and Students in Data Science Courses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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LLM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을 통해 다양한 수준의 피드백을 자동 생성하고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이를 학습자의 수준에 따라 조정함으로써 개인화된 피드백을 제공하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LLM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이 단순 텍스트 생성 도구를 넘어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이용자의 행동 패턴을 정밀하게 반영하고 그에 따른 반응을 제공하는 </a:t>
            </a:r>
            <a:r>
              <a:rPr lang="ko-KR" altLang="en-US" sz="1400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인지적 인터페이스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로 활용될 수 있음을 보여줌 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en-US" altLang="ko-KR" sz="1400" dirty="0" err="1">
                <a:highlight>
                  <a:srgbClr val="FAF0F8"/>
                </a:highligh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InsightPilot</a:t>
            </a:r>
            <a:r>
              <a:rPr lang="en-US" altLang="ko-KR" sz="1400" dirty="0">
                <a:highlight>
                  <a:srgbClr val="FAF0F8"/>
                </a:highligh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en-US" sz="1400" dirty="0">
                <a:highlight>
                  <a:srgbClr val="FAF0F8"/>
                </a:highligh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연구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LLM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을 활용하여 데이터 탐색을 자동화하는 시스템을 제안하며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사용자가 데이터에서 유의미한 인사이트를 발견하는 과정을 간소화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 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이 시스템은 사용자 질문에 따라 데이터를 필터링하고 그룹화하며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결과를 자연어와 시각화 형태로 제공함으로써 분석 과정을 직관적으로 지원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en-US" altLang="ko-KR" sz="1400" dirty="0">
                <a:highlight>
                  <a:srgbClr val="FAF0F8"/>
                </a:highligh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Visualizing Large Language Models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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LLM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의 메커니즘을 </a:t>
            </a:r>
            <a:r>
              <a:rPr lang="ko-KR" altLang="en-US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시각화하여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모델의 내적 작동 방식을 이해하고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다중 </a:t>
            </a:r>
            <a:r>
              <a:rPr lang="ko-KR" altLang="en-US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모달리티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통합을 지원하는 방법을 탐구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 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텍스트 </a:t>
            </a:r>
            <a:r>
              <a:rPr lang="ko-KR" altLang="en-US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히트맵이나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그래프 기반 시각화를 통해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LLM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이 </a:t>
            </a:r>
            <a:r>
              <a:rPr lang="ko-KR" altLang="en-US" sz="1400" dirty="0">
                <a:solidFill>
                  <a:srgbClr val="00206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생성한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결과를 설명하고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사용자가 데이터를 더 잘 이해할 수 있도록 돕는 사례를 제시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en-US" altLang="ko-KR" sz="1400" dirty="0" err="1">
                <a:highlight>
                  <a:srgbClr val="FAF0F8"/>
                </a:highligh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SensePath</a:t>
            </a:r>
            <a:r>
              <a:rPr lang="en-US" altLang="ko-KR" sz="1400" dirty="0">
                <a:highlight>
                  <a:srgbClr val="FAF0F8"/>
                </a:highligh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en-US" sz="1400" dirty="0">
                <a:highlight>
                  <a:srgbClr val="FAF0F8"/>
                </a:highligh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연구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사용자의 탐색 행동을 기록하고 이를 시각적으로 재현하여 사용자의 의사 결정 과정을 분석하는 도구를 제안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웹 </a:t>
            </a:r>
            <a:r>
              <a:rPr lang="ko-KR" altLang="en-US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브라우징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데이터와 사용자 상호작용 로그를 활용하여 행동 패턴을 추적하고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이를 통해 소비 습관에 대한 깊은 통찰을 제공 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en-US" altLang="ko-KR" sz="1400" dirty="0">
                <a:highlight>
                  <a:srgbClr val="FAF0F8"/>
                </a:highligh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LLM </a:t>
            </a:r>
            <a:r>
              <a:rPr lang="ko-KR" altLang="en-US" sz="1400" dirty="0">
                <a:highlight>
                  <a:srgbClr val="FAF0F8"/>
                </a:highligh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기반 시각화 추천 연구인 </a:t>
            </a:r>
            <a:r>
              <a:rPr lang="en-US" altLang="ko-KR" sz="1400" dirty="0">
                <a:highlight>
                  <a:srgbClr val="FAF0F8"/>
                </a:highlight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LLM4Vis(Wang et al., 2023)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는 </a:t>
            </a:r>
            <a:r>
              <a:rPr lang="en-US" altLang="ko-KR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ChatGPT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를 활용해 표 형식 데이터에 대한 시각화 유형을 추천하고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해당 추천에 대해 자연어 기반 설명을 제공하는 시스템을 제안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LLM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기반 </a:t>
            </a:r>
            <a:r>
              <a:rPr lang="ko-KR" altLang="en-US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내러티브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인터페이스를 통해 </a:t>
            </a:r>
            <a:r>
              <a:rPr lang="ko-KR" altLang="en-US" sz="1400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비전문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사용자도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AI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시각화를 이해할 수 있도록 하는 시도가 제안되었다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(You &amp; Zhao, 2024). 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해당 연구는 시각화 요소들을 </a:t>
            </a:r>
            <a:r>
              <a:rPr lang="en-US" altLang="ko-KR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NPC</a:t>
            </a:r>
            <a:r>
              <a:rPr lang="ko-KR" altLang="en-US" sz="14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화하여 사용자가 대화형 방식으로 시각화를 탐색하고 개념을 학습하도록 유도</a:t>
            </a:r>
            <a:endParaRPr lang="en-US" altLang="ko-KR" sz="14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Shock-form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프레임워크에서도 유사한 방식으로 이벤트 로그 데이터를 활용하여 사용자 행동 패턴을 분석하고 </a:t>
            </a:r>
            <a:r>
              <a:rPr lang="ko-KR" altLang="en-US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시각화함으로써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소비 습관 고착화 메커니즘을 이해하고 중독 예방에 기여할 수 있는 실질적인 인사이트를 제공</a:t>
            </a:r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endParaRPr lang="en-US" altLang="ko-KR" dirty="0">
              <a:solidFill>
                <a:srgbClr val="00206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endParaRPr lang="en-US" altLang="ko-KR" dirty="0">
              <a:solidFill>
                <a:srgbClr val="00206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97840-31CB-8911-003C-616B33D3BCF5}"/>
              </a:ext>
            </a:extLst>
          </p:cNvPr>
          <p:cNvSpPr txBox="1"/>
          <p:nvPr/>
        </p:nvSpPr>
        <p:spPr>
          <a:xfrm>
            <a:off x="266216" y="365132"/>
            <a:ext cx="143641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Related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Works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및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Research Gap – LLM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시각화 및 데이터 분석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LLM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결합한 배경과 가능성   </a:t>
            </a:r>
          </a:p>
        </p:txBody>
      </p:sp>
    </p:spTree>
    <p:extLst>
      <p:ext uri="{BB962C8B-B14F-4D97-AF65-F5344CB8AC3E}">
        <p14:creationId xmlns:p14="http://schemas.microsoft.com/office/powerpoint/2010/main" val="1627139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A586-4BDC-3473-7651-AD58FAC7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8">
            <a:extLst>
              <a:ext uri="{FF2B5EF4-FFF2-40B4-BE49-F238E27FC236}">
                <a16:creationId xmlns:a16="http://schemas.microsoft.com/office/drawing/2014/main" id="{B5807796-96E3-B9A4-869A-415C973F59E7}"/>
              </a:ext>
            </a:extLst>
          </p:cNvPr>
          <p:cNvSpPr/>
          <p:nvPr/>
        </p:nvSpPr>
        <p:spPr>
          <a:xfrm>
            <a:off x="795767" y="1478592"/>
            <a:ext cx="12731974" cy="4768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 행동은 변수 보상 스케줄을 통해 사용자의 도파민을 자극하여 중독성을 유발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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도박이나 슬롯 머신 중독과 유사한 메커니즘을 가지고 있음 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Small ‘doses’ of dopamine are released with each scrolling motion)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 행동은 피로 회피와 감정 조절을 위한 수단으로 사용될 수 있으며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이는 우울증이나 불안과 같은 정신 건강 문제를 유발할 수 있음 </a:t>
            </a:r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 행동은 사회적 연결과 정보 접근을 위한 수단으로 사용되지만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Fear of Missing Out (</a:t>
            </a:r>
            <a:r>
              <a:rPr lang="en-US" altLang="ko-KR" sz="1750" dirty="0" err="1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FoMO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와 같은 사회적 압박을 증가시켜 정신 건강에 부정적인 영향</a:t>
            </a:r>
            <a:endParaRPr lang="en-US" altLang="ko-KR" sz="1750" dirty="0">
              <a:solidFill>
                <a:srgbClr val="2A274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7B20A23-C54E-47FB-BFB9-CEC5BBFDFD02}"/>
              </a:ext>
            </a:extLst>
          </p:cNvPr>
          <p:cNvSpPr/>
          <p:nvPr/>
        </p:nvSpPr>
        <p:spPr>
          <a:xfrm>
            <a:off x="793790" y="498677"/>
            <a:ext cx="10716338" cy="98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Scroll </a:t>
            </a:r>
            <a:r>
              <a:rPr lang="ko-KR" altLang="en-US" sz="20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연구가 정신건강에 중요한 이유</a:t>
            </a:r>
            <a:endParaRPr lang="en-US" altLang="ko-KR" sz="2000" b="1" dirty="0">
              <a:solidFill>
                <a:srgbClr val="7030A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lang="en-US" altLang="ko-KR" sz="2000" b="1" dirty="0">
              <a:solidFill>
                <a:srgbClr val="7030A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Scrolling Mindlessly: Emerging Mental Health Implications of Social Networking Sites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BF3CD36-85DB-F6B8-3956-635AFF8F7F94}"/>
              </a:ext>
            </a:extLst>
          </p:cNvPr>
          <p:cNvSpPr/>
          <p:nvPr/>
        </p:nvSpPr>
        <p:spPr>
          <a:xfrm>
            <a:off x="4842629" y="3394591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3BC98416-210B-C807-66F5-84BAAF6D77C0}"/>
              </a:ext>
            </a:extLst>
          </p:cNvPr>
          <p:cNvSpPr/>
          <p:nvPr/>
        </p:nvSpPr>
        <p:spPr>
          <a:xfrm>
            <a:off x="793790" y="1684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altLang="ko-KR" sz="2000" b="1" dirty="0">
              <a:solidFill>
                <a:srgbClr val="2319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881B58A4-9FA2-4D1B-BD17-6A6E489EC1F4}"/>
              </a:ext>
            </a:extLst>
          </p:cNvPr>
          <p:cNvSpPr/>
          <p:nvPr/>
        </p:nvSpPr>
        <p:spPr>
          <a:xfrm>
            <a:off x="793790" y="3960952"/>
            <a:ext cx="12920233" cy="98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Does mindless scrolling hamper well-being? </a:t>
            </a:r>
          </a:p>
          <a:p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Combining ESM and log-data  to examine the link between</a:t>
            </a:r>
          </a:p>
          <a:p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mindless scrolling, goal conflict, guilt, and daily well-being (2024, </a:t>
            </a:r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인용수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679F30D3-CA77-4E8E-811F-6F151ABC79BA}"/>
              </a:ext>
            </a:extLst>
          </p:cNvPr>
          <p:cNvSpPr/>
          <p:nvPr/>
        </p:nvSpPr>
        <p:spPr>
          <a:xfrm>
            <a:off x="795767" y="5154121"/>
            <a:ext cx="12214261" cy="4768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무의미한 스크롤링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죄책감을 유발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사용자의 목표와 충돌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자존감과 정신 건강에 부정적인 영향</a:t>
            </a:r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사용자의 자기 통제력을 약화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사용자가 자신의 행동을 통제하지 못하는 상황에서 발생</a:t>
            </a:r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스크롤링과 목표 갈등 간의 관계의 상관관계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 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0.51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에서 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0.47,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스크롤링과 웰빙 간의 상관관계가 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-0.10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에서 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-0.09 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사이</a:t>
            </a:r>
            <a:endParaRPr lang="en-US" altLang="ko-KR" sz="1750" dirty="0">
              <a:solidFill>
                <a:srgbClr val="2A274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90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A586-4BDC-3473-7651-AD58FAC7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8">
            <a:extLst>
              <a:ext uri="{FF2B5EF4-FFF2-40B4-BE49-F238E27FC236}">
                <a16:creationId xmlns:a16="http://schemas.microsoft.com/office/drawing/2014/main" id="{B5807796-96E3-B9A4-869A-415C973F59E7}"/>
              </a:ext>
            </a:extLst>
          </p:cNvPr>
          <p:cNvSpPr/>
          <p:nvPr/>
        </p:nvSpPr>
        <p:spPr>
          <a:xfrm>
            <a:off x="795767" y="1350859"/>
            <a:ext cx="13040843" cy="4768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sz="1750" dirty="0" err="1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Doomscrolling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=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부정적인 뉴스나 콘텐츠를 지속적으로 스크롤하는 행동 </a:t>
            </a:r>
            <a:endParaRPr lang="en-US" altLang="ko-KR" sz="1750" dirty="0">
              <a:solidFill>
                <a:srgbClr val="2A274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정신적 고통과 삶의 만족도 감소를 매개</a:t>
            </a:r>
            <a:endParaRPr lang="en-US" altLang="ko-KR" sz="1750" dirty="0">
              <a:solidFill>
                <a:srgbClr val="2A274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신경증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소셜 미디어 중독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FOMO(Fear of Missing Out)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는 </a:t>
            </a:r>
            <a:r>
              <a:rPr lang="en-US" altLang="ko-KR" sz="1750" dirty="0" err="1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Doomscrolling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과 강하게 연관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이는 부정적인 정서와 자기 조절 실패를 악화시킴</a:t>
            </a:r>
            <a:endParaRPr lang="en-US" altLang="ko-KR" sz="1750" dirty="0">
              <a:solidFill>
                <a:srgbClr val="2A274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SEM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분석 결과 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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en-US" altLang="ko-KR" sz="1750" dirty="0" err="1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Doomscrolling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은 심리적 고통을 통해 웰빙 감소를 매개</a:t>
            </a:r>
            <a:endParaRPr lang="en-US" altLang="ko-KR" sz="1750" dirty="0">
              <a:solidFill>
                <a:srgbClr val="2A274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-&gt;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평균 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SNS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 시간과 정적인 상관관계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r = 0.112, p &lt; .05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-&gt;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삶의 만족도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간접효과 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β = -0.191, p &lt; .001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정신적 웰빙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간접효과 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β = -0.282, p &lt; .001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삶의 조화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</a:t>
            </a:r>
            <a:r>
              <a:rPr lang="ko-KR" altLang="en-US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간접효과 </a:t>
            </a:r>
            <a:r>
              <a:rPr lang="en-US" altLang="ko-KR" sz="175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β = -0.165, p &lt; .001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7B20A23-C54E-47FB-BFB9-CEC5BBFDFD02}"/>
              </a:ext>
            </a:extLst>
          </p:cNvPr>
          <p:cNvSpPr/>
          <p:nvPr/>
        </p:nvSpPr>
        <p:spPr>
          <a:xfrm>
            <a:off x="793790" y="498677"/>
            <a:ext cx="10716338" cy="98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Doomscrolling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Scale: its Association with Personality Traits, </a:t>
            </a:r>
          </a:p>
          <a:p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Psychological Distress, Social Media Use, and Wellbeing (PubMed 2022 </a:t>
            </a:r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인용수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75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BF3CD36-85DB-F6B8-3956-635AFF8F7F94}"/>
              </a:ext>
            </a:extLst>
          </p:cNvPr>
          <p:cNvSpPr/>
          <p:nvPr/>
        </p:nvSpPr>
        <p:spPr>
          <a:xfrm>
            <a:off x="4842629" y="3394591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3BC98416-210B-C807-66F5-84BAAF6D77C0}"/>
              </a:ext>
            </a:extLst>
          </p:cNvPr>
          <p:cNvSpPr/>
          <p:nvPr/>
        </p:nvSpPr>
        <p:spPr>
          <a:xfrm>
            <a:off x="793790" y="1684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altLang="ko-KR" sz="2000" b="1" dirty="0">
              <a:solidFill>
                <a:srgbClr val="2319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8E5319E7-51DC-4C91-AB0D-BA0DBB417FB8}"/>
              </a:ext>
            </a:extLst>
          </p:cNvPr>
          <p:cNvSpPr/>
          <p:nvPr/>
        </p:nvSpPr>
        <p:spPr>
          <a:xfrm>
            <a:off x="854302" y="4939616"/>
            <a:ext cx="14729843" cy="4768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무한 스크롤은 사용자가 페이지 하단에 도달할 때 자동으로 새로운 콘텐츠를 로드</a:t>
            </a:r>
            <a:r>
              <a:rPr lang="en-US" altLang="ko-KR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명시적인 입력 없이 지속적으로 콘텐츠를 탐색할 수 있게 함</a:t>
            </a:r>
            <a:r>
              <a:rPr lang="en-US" altLang="ko-KR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무한 스크롤은 사용자 참여를 높이고</a:t>
            </a:r>
            <a:r>
              <a:rPr lang="en-US" altLang="ko-KR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더 오래 웹사이트에 머무르게 만듦</a:t>
            </a:r>
            <a:r>
              <a:rPr lang="en-US" altLang="ko-KR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TikTok</a:t>
            </a:r>
            <a:r>
              <a:rPr lang="ko-KR" altLang="en-US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같은 </a:t>
            </a:r>
            <a:r>
              <a:rPr lang="ko-KR" altLang="en-US" sz="1750" dirty="0" err="1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숏폼</a:t>
            </a:r>
            <a:r>
              <a:rPr lang="ko-KR" altLang="en-US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플랫폼에서 특히 중요한 역할을 함</a:t>
            </a:r>
            <a:r>
              <a:rPr lang="en-US" altLang="ko-KR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F6A53D62-58F4-49EE-B847-66E13B327E13}"/>
              </a:ext>
            </a:extLst>
          </p:cNvPr>
          <p:cNvSpPr/>
          <p:nvPr/>
        </p:nvSpPr>
        <p:spPr>
          <a:xfrm>
            <a:off x="854302" y="4170652"/>
            <a:ext cx="10716338" cy="98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20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 연구와 </a:t>
            </a:r>
            <a:r>
              <a:rPr lang="en-US" altLang="ko-KR" sz="20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short video </a:t>
            </a:r>
            <a:r>
              <a:rPr lang="ko-KR" altLang="en-US" sz="20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연구의 융합 필요성</a:t>
            </a:r>
            <a:endParaRPr lang="en-US" altLang="ko-KR" sz="2000" b="1" dirty="0">
              <a:solidFill>
                <a:srgbClr val="7030A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The Rise of Infinite Scrolling in Software Design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endParaRPr lang="en-US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151CE54-2C3A-47E2-86E6-93DEEF072A9C}"/>
              </a:ext>
            </a:extLst>
          </p:cNvPr>
          <p:cNvSpPr/>
          <p:nvPr/>
        </p:nvSpPr>
        <p:spPr>
          <a:xfrm>
            <a:off x="854301" y="6422925"/>
            <a:ext cx="14729843" cy="4768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 Scroll </a:t>
            </a:r>
            <a:r>
              <a:rPr lang="ko-KR" altLang="en-US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데이터 </a:t>
            </a:r>
            <a:r>
              <a:rPr lang="en-US" altLang="ko-KR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: Short</a:t>
            </a:r>
            <a:r>
              <a:rPr lang="ko-KR" altLang="en-US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Video</a:t>
            </a:r>
            <a:r>
              <a:rPr lang="ko-KR" altLang="en-US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에서 뽑아낼 수 있는 강력한 사용자 행동 데이터 </a:t>
            </a:r>
            <a:endParaRPr lang="en-US" altLang="ko-KR" sz="2000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49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A586-4BDC-3473-7651-AD58FAC7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8">
            <a:extLst>
              <a:ext uri="{FF2B5EF4-FFF2-40B4-BE49-F238E27FC236}">
                <a16:creationId xmlns:a16="http://schemas.microsoft.com/office/drawing/2014/main" id="{B5807796-96E3-B9A4-869A-415C973F59E7}"/>
              </a:ext>
            </a:extLst>
          </p:cNvPr>
          <p:cNvSpPr/>
          <p:nvPr/>
        </p:nvSpPr>
        <p:spPr>
          <a:xfrm>
            <a:off x="740002" y="1730787"/>
            <a:ext cx="14729843" cy="4768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6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</a:t>
            </a:r>
            <a:r>
              <a:rPr lang="en-US" altLang="ko-KR" sz="16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en-US" sz="16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인터랙션을 통해 사용자 관심도를 추론</a:t>
            </a:r>
            <a:endParaRPr lang="en-US" altLang="ko-KR" sz="16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6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 데이터는 내재적</a:t>
            </a:r>
            <a:r>
              <a:rPr lang="en-US" altLang="ko-KR" sz="16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en-US" sz="16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피드백으로 사용자의 세밀한 관심도 변화를 반영</a:t>
            </a:r>
            <a:endParaRPr lang="en-US" altLang="ko-KR" sz="16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600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 데이터는 사용자의 인지적 관심을 반영</a:t>
            </a:r>
            <a:endParaRPr lang="en-US" altLang="ko-KR" sz="1600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실험 방법 </a:t>
            </a:r>
            <a:r>
              <a:rPr lang="en-US" altLang="ko-KR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</a:t>
            </a:r>
            <a:r>
              <a:rPr lang="ko-KR" altLang="en-US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피험자는 무작위로 웹페이지 탐색 </a:t>
            </a:r>
            <a:r>
              <a:rPr lang="ko-KR" altLang="en-US" sz="1600" u="sng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 인터랙션을 </a:t>
            </a:r>
            <a:r>
              <a:rPr lang="en-US" altLang="ko-KR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100ms </a:t>
            </a:r>
            <a:r>
              <a:rPr lang="ko-KR" altLang="en-US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간격으로 추적</a:t>
            </a:r>
            <a:r>
              <a:rPr lang="en-US" altLang="ko-KR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각 웹페이지 탐색 후 </a:t>
            </a:r>
            <a:r>
              <a:rPr lang="en-US" altLang="ko-KR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1~5</a:t>
            </a:r>
            <a:r>
              <a:rPr lang="ko-KR" altLang="en-US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점의 평점 제공</a:t>
            </a:r>
            <a:endParaRPr lang="en-US" altLang="ko-KR" sz="1600" dirty="0">
              <a:solidFill>
                <a:srgbClr val="2A274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→ </a:t>
            </a:r>
            <a:r>
              <a:rPr lang="en-US" altLang="ko-KR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Ground Truth</a:t>
            </a:r>
            <a:r>
              <a:rPr lang="ko-KR" altLang="en-US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로 사용 </a:t>
            </a:r>
            <a:endParaRPr lang="en-US" altLang="ko-KR" sz="1600" dirty="0">
              <a:solidFill>
                <a:srgbClr val="2A274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 데이터 처리</a:t>
            </a:r>
            <a:r>
              <a:rPr lang="en-US" altLang="ko-KR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: </a:t>
            </a:r>
            <a:r>
              <a:rPr lang="ko-KR" altLang="en-US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 속도를 기반으로 두 가지 </a:t>
            </a:r>
            <a:r>
              <a:rPr lang="en-US" altLang="ko-KR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intrinsic feature </a:t>
            </a:r>
            <a:r>
              <a:rPr lang="ko-KR" altLang="en-US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추출</a:t>
            </a:r>
            <a:endParaRPr lang="en-US" altLang="ko-KR" sz="1600" dirty="0">
              <a:solidFill>
                <a:srgbClr val="2A274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en-US" altLang="ko-KR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Browsing Velocity Stability </a:t>
            </a:r>
          </a:p>
          <a:p>
            <a:pPr>
              <a:lnSpc>
                <a:spcPts val="2850"/>
              </a:lnSpc>
            </a:pPr>
            <a:r>
              <a:rPr lang="en-US" altLang="ko-KR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Browsing Velocity Sequence (Markov Chain → CNN </a:t>
            </a:r>
            <a:r>
              <a:rPr lang="ko-KR" altLang="en-US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입력</a:t>
            </a:r>
            <a:r>
              <a:rPr lang="en-US" altLang="ko-KR" sz="16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</a:p>
          <a:p>
            <a:pPr>
              <a:lnSpc>
                <a:spcPts val="2850"/>
              </a:lnSpc>
            </a:pPr>
            <a:endParaRPr lang="en-US" altLang="ko-KR" sz="1600" dirty="0">
              <a:solidFill>
                <a:srgbClr val="2A274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>
              <a:lnSpc>
                <a:spcPts val="2850"/>
              </a:lnSpc>
            </a:pPr>
            <a:r>
              <a:rPr lang="en-US" altLang="ko-KR" sz="20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스크롤 데이터의 </a:t>
            </a:r>
            <a:r>
              <a:rPr lang="en-US" altLang="ko-KR" sz="20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HCI </a:t>
            </a:r>
            <a:r>
              <a:rPr lang="ko-KR" altLang="en-US" sz="2000" dirty="0">
                <a:solidFill>
                  <a:srgbClr val="2A2742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분야 내에서 해석 범위와 활용가능성 </a:t>
            </a:r>
            <a:endParaRPr lang="en-US" altLang="ko-KR" sz="2000" dirty="0">
              <a:solidFill>
                <a:srgbClr val="2A2742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7B20A23-C54E-47FB-BFB9-CEC5BBFDFD02}"/>
              </a:ext>
            </a:extLst>
          </p:cNvPr>
          <p:cNvSpPr/>
          <p:nvPr/>
        </p:nvSpPr>
        <p:spPr>
          <a:xfrm>
            <a:off x="793790" y="498677"/>
            <a:ext cx="10716338" cy="98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sz="24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 연구와 </a:t>
            </a:r>
            <a:r>
              <a:rPr lang="en-US" altLang="ko-KR" sz="24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HCI </a:t>
            </a:r>
            <a:r>
              <a:rPr lang="ko-KR" altLang="en-US" sz="24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분야 내의 융합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I3 : Sensing Scrolling Human-Computer Interactions for Intelligent</a:t>
            </a:r>
          </a:p>
          <a:p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Interest Inference on Smartphones (IMWUT, 2019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endParaRPr lang="en-US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BF3CD36-85DB-F6B8-3956-635AFF8F7F94}"/>
              </a:ext>
            </a:extLst>
          </p:cNvPr>
          <p:cNvSpPr/>
          <p:nvPr/>
        </p:nvSpPr>
        <p:spPr>
          <a:xfrm>
            <a:off x="4842629" y="3394591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11805A-7551-4D93-9932-6F454AB9A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365" y="3886257"/>
            <a:ext cx="7197135" cy="38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87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1A586-4BDC-3473-7651-AD58FAC7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7B20A23-C54E-47FB-BFB9-CEC5BBFDFD02}"/>
              </a:ext>
            </a:extLst>
          </p:cNvPr>
          <p:cNvSpPr/>
          <p:nvPr/>
        </p:nvSpPr>
        <p:spPr>
          <a:xfrm>
            <a:off x="793790" y="1062443"/>
            <a:ext cx="10716338" cy="98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sz="24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스크롤 데이터 </a:t>
            </a:r>
            <a:r>
              <a:rPr lang="en-US" altLang="ko-KR" sz="24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2400" b="1" dirty="0" err="1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숏폼</a:t>
            </a:r>
            <a:r>
              <a:rPr lang="ko-KR" altLang="en-US" sz="24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LLM </a:t>
            </a:r>
            <a:r>
              <a:rPr lang="ko-KR" altLang="en-US" sz="24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연구의 필요성 </a:t>
            </a:r>
            <a:endParaRPr lang="en-US" altLang="ko-KR" sz="2400" b="1" dirty="0">
              <a:solidFill>
                <a:srgbClr val="7030A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CogAgent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A Visual Language Model for GUI Agents(CVPR, 2023, 295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인용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BF3CD36-85DB-F6B8-3956-635AFF8F7F94}"/>
              </a:ext>
            </a:extLst>
          </p:cNvPr>
          <p:cNvSpPr/>
          <p:nvPr/>
        </p:nvSpPr>
        <p:spPr>
          <a:xfrm>
            <a:off x="4842629" y="3958357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A9E3B41-56E2-4A3B-8E84-FBB7C8089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788" y="1930018"/>
            <a:ext cx="120765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대부분의 실제 애플리케이션은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GUI를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통해 사용자와 상호작용하기 때문에, 시각 기반 이해능력이 필수임.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→ 요소가 보이지 않으면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(=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화면 밖이면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스크롤이 필요</a:t>
            </a:r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스크롤은 단순한 시각 인식이 아니라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navigation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의 핵심 요소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스크롤은 클릭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입력과 함께 행동 예측 모델에서 중요한 구성 요소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BF509DD-EF09-407A-912B-0A7BA4308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3175020"/>
            <a:ext cx="12076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  <a:sym typeface="Wingdings" panose="05000000000000000000" pitchFamily="2" charset="2"/>
              </a:rPr>
              <a:t>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주제는 다르지만 화면 내 데이터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 데이터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분석의 중요성을 </a:t>
            </a:r>
            <a:r>
              <a:rPr lang="en-US" altLang="ko-KR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VLM </a:t>
            </a:r>
            <a:r>
              <a:rPr lang="ko-KR" altLang="en-US" b="1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분야 내에서도 확인 가능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2B8749C3-9CB7-410B-A752-51529164CE00}"/>
              </a:ext>
            </a:extLst>
          </p:cNvPr>
          <p:cNvSpPr/>
          <p:nvPr/>
        </p:nvSpPr>
        <p:spPr>
          <a:xfrm>
            <a:off x="821291" y="3806677"/>
            <a:ext cx="10716338" cy="98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ko-KR" sz="2400" b="1" dirty="0" err="1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Clova</a:t>
            </a:r>
            <a:r>
              <a:rPr lang="en-US" altLang="ko-KR" sz="24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X </a:t>
            </a:r>
            <a:r>
              <a:rPr lang="ko-KR" altLang="en-US" sz="2400" b="1" dirty="0">
                <a:solidFill>
                  <a:srgbClr val="7030A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연구팀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9BC6C37-0300-4777-A32C-759DCF63E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4225419"/>
            <a:ext cx="120765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웹 상호작용 데이터와 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LLM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의 융합 기술로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 </a:t>
            </a:r>
            <a:r>
              <a:rPr lang="en-US" altLang="ko-KR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CoT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기반 병렬 검색 방식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r>
              <a:rPr lang="ko-KR" altLang="en-US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오토브라우징의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중요성 증가</a:t>
            </a:r>
            <a:endParaRPr lang="en-US" altLang="ko-KR" dirty="0"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사용자 질의 → </a:t>
            </a:r>
            <a:r>
              <a:rPr lang="ko-KR" altLang="en-US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브라우징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행동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스크롤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/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클릭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 → LLM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분석의 실시간 피드백 루프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JavaScript 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렌더링 페이지에서 마우스 이동 궤적 추적 기술 적용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다단계 </a:t>
            </a:r>
            <a:r>
              <a:rPr lang="ko-KR" altLang="en-US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브라우징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프로세스 자동화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dirty="0" err="1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검색→스크롤→콘텐츠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추출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50B64AF-5EC6-4CF1-9B07-5B1194925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65" y="5688154"/>
            <a:ext cx="133690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현재 중요한 연구 분야로 떠오르고 있는 </a:t>
            </a:r>
            <a:r>
              <a:rPr kumimoji="0" lang="ko-KR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오토브라우징의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경우에서도 화면 내의 사용자 행동 데이터를 받아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LLM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이 이를 분석 및 실시간 피드백을 함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화면 내 사용자 행동데이터와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LLM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간의 융합 가능성을 보여줌  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44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1EEE8-761C-00EE-0C52-AF8D6A519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6">
            <a:extLst>
              <a:ext uri="{FF2B5EF4-FFF2-40B4-BE49-F238E27FC236}">
                <a16:creationId xmlns:a16="http://schemas.microsoft.com/office/drawing/2014/main" id="{6B262937-1C57-2CD1-52B0-08D02A75AF61}"/>
              </a:ext>
            </a:extLst>
          </p:cNvPr>
          <p:cNvSpPr/>
          <p:nvPr/>
        </p:nvSpPr>
        <p:spPr>
          <a:xfrm>
            <a:off x="4842629" y="3394591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F9D23121-8EC4-A664-5E4C-F197A2F0891D}"/>
              </a:ext>
            </a:extLst>
          </p:cNvPr>
          <p:cNvSpPr/>
          <p:nvPr/>
        </p:nvSpPr>
        <p:spPr>
          <a:xfrm>
            <a:off x="971919" y="1111712"/>
            <a:ext cx="4723607" cy="397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endParaRPr lang="en-US" altLang="ko-KR" sz="2000" b="1" dirty="0">
              <a:solidFill>
                <a:srgbClr val="2319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559265A-E55D-2168-C980-9D2CB87BC5E3}"/>
              </a:ext>
            </a:extLst>
          </p:cNvPr>
          <p:cNvSpPr/>
          <p:nvPr/>
        </p:nvSpPr>
        <p:spPr>
          <a:xfrm>
            <a:off x="381279" y="326976"/>
            <a:ext cx="2066288" cy="475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연구팀 소개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A1849567-9C82-92A0-9B7B-1BB73E2A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27" y="980279"/>
            <a:ext cx="9150875" cy="5168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3B5F8-EE24-A5B4-2C50-17F82D43B0C8}"/>
              </a:ext>
            </a:extLst>
          </p:cNvPr>
          <p:cNvSpPr txBox="1"/>
          <p:nvPr/>
        </p:nvSpPr>
        <p:spPr>
          <a:xfrm>
            <a:off x="4125113" y="685683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인지치료와 생체 데이터 기술을 활용한 중독 환자 대상 정서지원 게임 개발</a:t>
            </a:r>
            <a:endParaRPr lang="en-US" altLang="ko-KR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유니티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앱 개발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디자인을 각각 담당</a:t>
            </a:r>
          </a:p>
        </p:txBody>
      </p:sp>
    </p:spTree>
    <p:extLst>
      <p:ext uri="{BB962C8B-B14F-4D97-AF65-F5344CB8AC3E}">
        <p14:creationId xmlns:p14="http://schemas.microsoft.com/office/powerpoint/2010/main" val="2390523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59C4D-3985-070E-C20A-F6AE5A25C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32FE29D-53B9-5F74-8C67-A087A790E111}"/>
              </a:ext>
            </a:extLst>
          </p:cNvPr>
          <p:cNvSpPr/>
          <p:nvPr/>
        </p:nvSpPr>
        <p:spPr>
          <a:xfrm>
            <a:off x="813665" y="516597"/>
            <a:ext cx="425294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ko-KR" altLang="en-US" sz="3338" b="1" dirty="0">
                <a:solidFill>
                  <a:srgbClr val="2319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논문 제안</a:t>
            </a:r>
            <a:endParaRPr lang="en-US" sz="3338" b="1" dirty="0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0AA30FBF-C08C-ADAF-7836-FDAFDD801D98}"/>
              </a:ext>
            </a:extLst>
          </p:cNvPr>
          <p:cNvSpPr/>
          <p:nvPr/>
        </p:nvSpPr>
        <p:spPr>
          <a:xfrm>
            <a:off x="937548" y="1784550"/>
            <a:ext cx="13253013" cy="5438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 </a:t>
            </a:r>
            <a:r>
              <a:rPr lang="ko-KR" altLang="en-US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 </a:t>
            </a:r>
            <a:r>
              <a:rPr lang="en-US" altLang="ko-KR" b="1" dirty="0" err="1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ios</a:t>
            </a:r>
            <a: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</a:t>
            </a:r>
            <a: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 </a:t>
            </a:r>
            <a:r>
              <a:rPr lang="ko-KR" altLang="en-US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앱</a:t>
            </a:r>
            <a: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(Instagram, YouTube, TikTok)</a:t>
            </a:r>
            <a:r>
              <a:rPr lang="ko-KR" altLang="en-US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Short-video </a:t>
            </a:r>
            <a:r>
              <a:rPr lang="ko-KR" altLang="en-US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시청 시각을 스크롤 및 터치 제스처를 통해  추출</a:t>
            </a: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활용하여 스크롤 동작 등 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상의 행동을 설명 및 분석</a:t>
            </a:r>
            <a:endParaRPr lang="en-US" altLang="ko-KR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ts val="2850"/>
              </a:lnSpc>
              <a:buFontTx/>
              <a:buChar char="-"/>
            </a:pP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공식 시청 기록과의 비교를 통해 모듈의 정확성을 정밀 검증</a:t>
            </a:r>
          </a:p>
          <a:p>
            <a:pPr marL="0" indent="0">
              <a:lnSpc>
                <a:spcPts val="2850"/>
              </a:lnSpc>
              <a:buNone/>
            </a:pPr>
            <a:endParaRPr lang="ko-KR" altLang="en-US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화면 내 스크롤 이벤트를 감지하여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사용자의 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 행동 패턴을 실시간으로 기록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앱 내 텍스트를 추출하여 콘텐츠 유형 추출 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사용자의 시청기록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LLM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활용하여 감지된 스크롤 이벤트와 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변화에 대한 상세 설명 생성</a:t>
            </a:r>
          </a:p>
          <a:p>
            <a:pPr marL="0" indent="0">
              <a:lnSpc>
                <a:spcPts val="2850"/>
              </a:lnSpc>
              <a:buNone/>
            </a:pPr>
            <a:endParaRPr lang="ko-KR" altLang="en-US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 </a:t>
            </a:r>
            <a:r>
              <a:rPr lang="ko-KR" altLang="en-US" dirty="0" err="1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앱별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패턴과 상호작용 맥락을 분석하여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Short-video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시청 여부를 추론</a:t>
            </a:r>
            <a:endParaRPr lang="en-US" altLang="ko-KR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endParaRPr lang="ko-KR" altLang="en-US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플랫폼별 맞춤 콘텐츠 식별 규칙</a:t>
            </a:r>
            <a:endParaRPr lang="en-US" altLang="ko-KR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Instagram: Reels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전용 뷰 진입 감지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YouTube: Shorts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식별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TikTok: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 화면에서의 스크롤 및 텍스트 패턴 분석</a:t>
            </a:r>
          </a:p>
        </p:txBody>
      </p:sp>
    </p:spTree>
    <p:extLst>
      <p:ext uri="{BB962C8B-B14F-4D97-AF65-F5344CB8AC3E}">
        <p14:creationId xmlns:p14="http://schemas.microsoft.com/office/powerpoint/2010/main" val="3076058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40" y="225624"/>
            <a:ext cx="2835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12F2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Method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81051" y="5293221"/>
            <a:ext cx="5835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1)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접근성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서비스는 포그라운드 서비스로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실행되어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b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안정적인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백그라운드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동작을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보장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81051" y="6106597"/>
            <a:ext cx="7921578" cy="281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2) Short-Video 감지를 위해 화면 비율, UI 요소, 컨텍스트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기반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b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감지를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결합한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다중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단계 감지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전략을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구현</a:t>
            </a:r>
            <a:endParaRPr lang="en-US" sz="16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buNone/>
            </a:pPr>
            <a:b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화면의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80% 이상을 차지하고 세로가 가로보다 긴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콘텐츠를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Short Video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로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판단</a:t>
            </a:r>
            <a:endParaRPr lang="en-US" sz="160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B730CE1A-EEFB-B76F-918E-F4D7CBF9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0" y="1259980"/>
            <a:ext cx="918686" cy="1102400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1D57E43A-8C7E-A248-C383-A317836DD01F}"/>
              </a:ext>
            </a:extLst>
          </p:cNvPr>
          <p:cNvSpPr/>
          <p:nvPr/>
        </p:nvSpPr>
        <p:spPr>
          <a:xfrm>
            <a:off x="1778436" y="1443693"/>
            <a:ext cx="229671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 인터페이스 계층</a:t>
            </a:r>
            <a:endParaRPr lang="en-US" sz="18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1575F7E-955F-AD78-9EFE-00DD0C028AC8}"/>
              </a:ext>
            </a:extLst>
          </p:cNvPr>
          <p:cNvSpPr/>
          <p:nvPr/>
        </p:nvSpPr>
        <p:spPr>
          <a:xfrm>
            <a:off x="1778436" y="1847671"/>
            <a:ext cx="806874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React Native 기반으로 사용자에게 릴스 시청 통계를 시각화하고 상호작용을 제공한다.</a:t>
            </a:r>
            <a:endParaRPr lang="en-US" sz="1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028F077B-1576-FEAB-3A5F-C9BC9D31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40" y="2362379"/>
            <a:ext cx="918686" cy="1102400"/>
          </a:xfrm>
          <a:prstGeom prst="rect">
            <a:avLst/>
          </a:prstGeom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4829E7AD-D9AB-6F15-FF0D-2BC36F9B2134}"/>
              </a:ext>
            </a:extLst>
          </p:cNvPr>
          <p:cNvSpPr/>
          <p:nvPr/>
        </p:nvSpPr>
        <p:spPr>
          <a:xfrm>
            <a:off x="1778436" y="2546093"/>
            <a:ext cx="229671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Android Native 계층</a:t>
            </a:r>
            <a:endParaRPr lang="en-US" sz="18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B35F9374-74ED-F846-38D6-AFA28C2F5090}"/>
              </a:ext>
            </a:extLst>
          </p:cNvPr>
          <p:cNvSpPr/>
          <p:nvPr/>
        </p:nvSpPr>
        <p:spPr>
          <a:xfrm>
            <a:off x="1778436" y="2950070"/>
            <a:ext cx="806874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Instagram 앱의 접근성 서비스를 구현하여 릴스 콘텐츠를 감지하고 사용 패턴을 추적한다.</a:t>
            </a:r>
            <a:endParaRPr lang="en-US" sz="1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C5F16C1A-DF83-1490-52DC-56FDF212F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40" y="3464779"/>
            <a:ext cx="918686" cy="1102400"/>
          </a:xfrm>
          <a:prstGeom prst="rect">
            <a:avLst/>
          </a:prstGeom>
        </p:spPr>
      </p:pic>
      <p:sp>
        <p:nvSpPr>
          <p:cNvPr id="19" name="Text 5">
            <a:extLst>
              <a:ext uri="{FF2B5EF4-FFF2-40B4-BE49-F238E27FC236}">
                <a16:creationId xmlns:a16="http://schemas.microsoft.com/office/drawing/2014/main" id="{D287EC02-702D-2108-C289-9E0029AED962}"/>
              </a:ext>
            </a:extLst>
          </p:cNvPr>
          <p:cNvSpPr/>
          <p:nvPr/>
        </p:nvSpPr>
        <p:spPr>
          <a:xfrm>
            <a:off x="1778436" y="3648492"/>
            <a:ext cx="229671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관리 계층</a:t>
            </a:r>
            <a:endParaRPr lang="en-US" sz="18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F6A7433A-051E-F91F-91A9-D954DAC86C1A}"/>
              </a:ext>
            </a:extLst>
          </p:cNvPr>
          <p:cNvSpPr/>
          <p:nvPr/>
        </p:nvSpPr>
        <p:spPr>
          <a:xfrm>
            <a:off x="1778436" y="4052470"/>
            <a:ext cx="806874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로컬 저장소를 활용하여 수집된 데이터를 구조화하여 저장하고 관리한다.</a:t>
            </a:r>
            <a:endParaRPr lang="en-US" sz="1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026" name="Picture 2" descr="한 번에 끝내는 숏폼 콘텐츠의 모든 것 : 크리에이터부터 마케터까지 초격차 패키지 Online. | 패스트캠퍼스">
            <a:extLst>
              <a:ext uri="{FF2B5EF4-FFF2-40B4-BE49-F238E27FC236}">
                <a16:creationId xmlns:a16="http://schemas.microsoft.com/office/drawing/2014/main" id="{8A0C8B97-2B5A-BEC0-8670-B7E2B218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6655" y="1805785"/>
            <a:ext cx="7921578" cy="648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9049" y="435933"/>
            <a:ext cx="4475202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12F2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 기반 사용자 분석</a:t>
            </a:r>
            <a:endParaRPr lang="en-US" sz="3500" b="1" dirty="0"/>
          </a:p>
        </p:txBody>
      </p:sp>
      <p:sp>
        <p:nvSpPr>
          <p:cNvPr id="4" name="Text 1"/>
          <p:cNvSpPr/>
          <p:nvPr/>
        </p:nvSpPr>
        <p:spPr>
          <a:xfrm>
            <a:off x="739049" y="2194679"/>
            <a:ext cx="7890986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사용자의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Short Video 시청 패턴을 심층적으로 이해하기 위해 LLM을 활용한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수집된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스크롤 이벤트와 콘텐츠별 시청 시간 데이터를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바탕으로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행동 패턴을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식별하고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해석</a:t>
            </a:r>
            <a:endParaRPr 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9049" y="4253462"/>
            <a:ext cx="7890986" cy="22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LLM 기반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모듈은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특성 추출기, 프롬프트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생성기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LLM API, 결과 파서 등을 통해 사용자 인터페이스에 분석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결과를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표시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 </a:t>
            </a:r>
            <a:b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시청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지속성, 스크롤 간격, 재방문 패턴, 세션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리듬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등의</a:t>
            </a:r>
            <a:b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핵심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특성을 추출하여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분석에</a:t>
            </a:r>
            <a:r>
              <a:rPr lang="en-US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활용</a:t>
            </a:r>
            <a:endParaRPr 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052" name="Picture 4" descr="서울스포츠 웹진">
            <a:extLst>
              <a:ext uri="{FF2B5EF4-FFF2-40B4-BE49-F238E27FC236}">
                <a16:creationId xmlns:a16="http://schemas.microsoft.com/office/drawing/2014/main" id="{19B5BD0B-19A9-1A9E-01B2-15DE58548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9826">
            <a:off x="6613867" y="-138662"/>
            <a:ext cx="100965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843" y="594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12F2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LLM 기반 사용자 분석</a:t>
            </a:r>
            <a:endParaRPr lang="en-US" sz="2200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2909412" y="288581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수집</a:t>
            </a:r>
            <a:endParaRPr lang="en-US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0" y="3130967"/>
            <a:ext cx="4326969" cy="1416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접근성 서비스를 통해 스크롤 </a:t>
            </a:r>
            <a:r>
              <a:rPr lang="en-US" sz="160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이벤트와</a:t>
            </a: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60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콘텐츠별</a:t>
            </a: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시청</a:t>
            </a: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시간 데이터 수집</a:t>
            </a:r>
            <a:endParaRPr 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91" y="1930936"/>
            <a:ext cx="4842748" cy="484274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87" y="2859445"/>
            <a:ext cx="169664" cy="2120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09760" y="288581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특성 추출</a:t>
            </a:r>
            <a:endParaRPr lang="en-US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9509760" y="3130967"/>
            <a:ext cx="4326969" cy="1416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시청 지속성, 스크롤 간격, </a:t>
            </a:r>
            <a:r>
              <a:rPr lang="en-US" sz="160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재방문</a:t>
            </a: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패턴</a:t>
            </a:r>
            <a:b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60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세션</a:t>
            </a: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리듬 등 핵심 특성 추출</a:t>
            </a:r>
            <a:endParaRPr 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991" y="1930936"/>
            <a:ext cx="4842748" cy="484274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254" y="3271639"/>
            <a:ext cx="169664" cy="2120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09760" y="53922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LLM 분석</a:t>
            </a:r>
            <a:endParaRPr lang="en-US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509760" y="5637351"/>
            <a:ext cx="4326969" cy="1416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추출된 특성을 바탕으로 </a:t>
            </a:r>
            <a:r>
              <a:rPr lang="en-US" sz="160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LLM이</a:t>
            </a: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60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</a:t>
            </a: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행동 패턴 분석</a:t>
            </a:r>
            <a:endParaRPr 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991" y="1930936"/>
            <a:ext cx="4842748" cy="484274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8060" y="5654199"/>
            <a:ext cx="169664" cy="1696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909412" y="539220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결과 시각화</a:t>
            </a:r>
            <a:endParaRPr lang="en-US" sz="2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6" name="Text 8"/>
          <p:cNvSpPr/>
          <p:nvPr/>
        </p:nvSpPr>
        <p:spPr>
          <a:xfrm>
            <a:off x="0" y="5637351"/>
            <a:ext cx="4326969" cy="1416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 결과를 </a:t>
            </a:r>
            <a:r>
              <a:rPr lang="en-US" sz="160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시각화하여</a:t>
            </a: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60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사용자에게</a:t>
            </a:r>
            <a:r>
              <a:rPr lang="en-US" sz="160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직관적으로 제공</a:t>
            </a:r>
            <a:endParaRPr 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6991" y="1930936"/>
            <a:ext cx="4842748" cy="484274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6693" y="5242004"/>
            <a:ext cx="169664" cy="169664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0" y="934471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이러한 특성들은 사용자별 정규화를 통해 개인차를 고려한 분석이 가능하도록 하였다.</a:t>
            </a:r>
            <a:endParaRPr lang="en-US" sz="8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7" name="Text 17"/>
          <p:cNvSpPr/>
          <p:nvPr/>
        </p:nvSpPr>
        <p:spPr>
          <a:xfrm>
            <a:off x="0" y="965368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LLM 프롬프트 설계</a:t>
            </a:r>
            <a:endParaRPr lang="en-US" sz="8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8" name="Text 18"/>
          <p:cNvSpPr/>
          <p:nvPr/>
        </p:nvSpPr>
        <p:spPr>
          <a:xfrm>
            <a:off x="0" y="996265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최적의 분석 결과를 얻기 위해 다양한 프롬프트 구조를 실험적으로 평가하였다. 최종 사용된 프롬프트 템플릿은 다음과 같다:</a:t>
            </a:r>
            <a:endParaRPr lang="en-US" sz="8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9" name="Text 19"/>
          <p:cNvSpPr/>
          <p:nvPr/>
        </p:nvSpPr>
        <p:spPr>
          <a:xfrm>
            <a:off x="0" y="10271621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시스템: 당신은 사용자의 Instagram Reels 시청 패턴을 분석하는 전문가입니다. 제공된 시청 데이터를 바탕으로 사용자의 행동 패턴을 분석하세요. 입력: [시간-기반 특성 데이터] 분석 지침: 1. 시청 지속성 패턴 분석 2. 스크롤 행동 특성 분석 3. 시간대별 사용 패턴 식별 4. 집중도 변화 추적 5. 패턴 유형 분류 (집중형/탐색형/반복형/변화형) 출력 형식: JSON (pattern_analysis)</a:t>
            </a:r>
            <a:endParaRPr lang="en-US" sz="8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0" name="Text 20"/>
          <p:cNvSpPr/>
          <p:nvPr/>
        </p:nvSpPr>
        <p:spPr>
          <a:xfrm>
            <a:off x="0" y="1076204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3.5.4 패턴 분류 알고리즘</a:t>
            </a:r>
            <a:endParaRPr lang="en-US" sz="850" dirty="0"/>
          </a:p>
        </p:txBody>
      </p:sp>
      <p:sp>
        <p:nvSpPr>
          <p:cNvPr id="31" name="Text 21"/>
          <p:cNvSpPr/>
          <p:nvPr/>
        </p:nvSpPr>
        <p:spPr>
          <a:xfrm>
            <a:off x="0" y="1107100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LLM 출력을 바탕으로 사용자의 시청 행동을 분류하기 위해 4단계 알고리즘을 개발하였다:</a:t>
            </a:r>
            <a:endParaRPr lang="en-US" sz="850" dirty="0"/>
          </a:p>
        </p:txBody>
      </p:sp>
      <p:sp>
        <p:nvSpPr>
          <p:cNvPr id="32" name="Text 22"/>
          <p:cNvSpPr/>
          <p:nvPr/>
        </p:nvSpPr>
        <p:spPr>
          <a:xfrm>
            <a:off x="0" y="1137997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특성 벡터화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시간 기반 특성을 정규화된 벡터로 변환</a:t>
            </a:r>
            <a:endParaRPr lang="en-US" sz="850" dirty="0"/>
          </a:p>
        </p:txBody>
      </p:sp>
      <p:sp>
        <p:nvSpPr>
          <p:cNvPr id="33" name="Text 23"/>
          <p:cNvSpPr/>
          <p:nvPr/>
        </p:nvSpPr>
        <p:spPr>
          <a:xfrm>
            <a:off x="0" y="1160107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2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LLM 기반 패턴 설명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특성 벡터에 대한 LLM의 텍스트 설명 생성</a:t>
            </a:r>
            <a:endParaRPr lang="en-US" sz="850" dirty="0"/>
          </a:p>
        </p:txBody>
      </p:sp>
      <p:sp>
        <p:nvSpPr>
          <p:cNvPr id="34" name="Text 24"/>
          <p:cNvSpPr/>
          <p:nvPr/>
        </p:nvSpPr>
        <p:spPr>
          <a:xfrm>
            <a:off x="0" y="1182217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3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패턴 추출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설명에서 핵심 패턴 요소 추출</a:t>
            </a:r>
            <a:endParaRPr lang="en-US" sz="850" dirty="0"/>
          </a:p>
        </p:txBody>
      </p:sp>
      <p:sp>
        <p:nvSpPr>
          <p:cNvPr id="35" name="Text 25"/>
          <p:cNvSpPr/>
          <p:nvPr/>
        </p:nvSpPr>
        <p:spPr>
          <a:xfrm>
            <a:off x="0" y="1204327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4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유형 분류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추출된 패턴을 기반으로 사용자 행동 유형 분류</a:t>
            </a:r>
            <a:endParaRPr lang="en-US" sz="850" dirty="0"/>
          </a:p>
        </p:txBody>
      </p:sp>
      <p:sp>
        <p:nvSpPr>
          <p:cNvPr id="36" name="Text 26"/>
          <p:cNvSpPr/>
          <p:nvPr/>
        </p:nvSpPr>
        <p:spPr>
          <a:xfrm>
            <a:off x="0" y="1235223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분석 결과는 React Native 컴포넌트를 통해 사용자에게 직관적으로 전달된다. 시각화는 다음 요소를 포함한다:</a:t>
            </a:r>
            <a:endParaRPr lang="en-US" sz="850" dirty="0"/>
          </a:p>
        </p:txBody>
      </p:sp>
      <p:sp>
        <p:nvSpPr>
          <p:cNvPr id="37" name="Text 27"/>
          <p:cNvSpPr/>
          <p:nvPr/>
        </p:nvSpPr>
        <p:spPr>
          <a:xfrm>
            <a:off x="0" y="1266120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시청 패턴 그래프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시간대별 평균 시청 시간과 스크롤 빈도</a:t>
            </a:r>
            <a:endParaRPr lang="en-US" sz="850" dirty="0"/>
          </a:p>
        </p:txBody>
      </p:sp>
      <p:sp>
        <p:nvSpPr>
          <p:cNvPr id="38" name="Text 28"/>
          <p:cNvSpPr/>
          <p:nvPr/>
        </p:nvSpPr>
        <p:spPr>
          <a:xfrm>
            <a:off x="0" y="1288230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행동 유형 대시보드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사용자의 주요 시청 행동 유형과 특성</a:t>
            </a:r>
            <a:endParaRPr lang="en-US" sz="850" dirty="0"/>
          </a:p>
        </p:txBody>
      </p:sp>
      <p:sp>
        <p:nvSpPr>
          <p:cNvPr id="39" name="Text 29"/>
          <p:cNvSpPr/>
          <p:nvPr/>
        </p:nvSpPr>
        <p:spPr>
          <a:xfrm>
            <a:off x="0" y="1310340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시간 추이 분석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일/주/월 단위 시청 패턴 변화</a:t>
            </a:r>
            <a:endParaRPr lang="en-US" sz="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F45F3-B79E-CEB2-130B-8C2652CD2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5E3DF61-B7B4-366B-29D6-9A40F47D58F9}"/>
              </a:ext>
            </a:extLst>
          </p:cNvPr>
          <p:cNvSpPr/>
          <p:nvPr/>
        </p:nvSpPr>
        <p:spPr>
          <a:xfrm>
            <a:off x="813665" y="516597"/>
            <a:ext cx="425294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ko-KR" altLang="en-US" sz="3338" b="1" dirty="0">
                <a:solidFill>
                  <a:srgbClr val="2319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추후</a:t>
            </a:r>
            <a:r>
              <a:rPr lang="en-US" altLang="ko-KR" sz="3338" b="1" dirty="0">
                <a:solidFill>
                  <a:srgbClr val="2319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338" b="1" dirty="0">
                <a:solidFill>
                  <a:srgbClr val="23197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계획</a:t>
            </a:r>
            <a:endParaRPr lang="en-US" sz="3338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073A19C-E50C-2989-18F2-EE3E3859B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28032"/>
              </p:ext>
            </p:extLst>
          </p:nvPr>
        </p:nvGraphicFramePr>
        <p:xfrm>
          <a:off x="2940136" y="2622537"/>
          <a:ext cx="9753600" cy="3779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772799154"/>
                    </a:ext>
                  </a:extLst>
                </a:gridCol>
                <a:gridCol w="3128015">
                  <a:extLst>
                    <a:ext uri="{9D8B030D-6E8A-4147-A177-3AD203B41FA5}">
                      <a16:colId xmlns:a16="http://schemas.microsoft.com/office/drawing/2014/main" val="2908645486"/>
                    </a:ext>
                  </a:extLst>
                </a:gridCol>
                <a:gridCol w="3374385">
                  <a:extLst>
                    <a:ext uri="{9D8B030D-6E8A-4147-A177-3AD203B41FA5}">
                      <a16:colId xmlns:a16="http://schemas.microsoft.com/office/drawing/2014/main" val="525958578"/>
                    </a:ext>
                  </a:extLst>
                </a:gridCol>
              </a:tblGrid>
              <a:tr h="276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4</a:t>
                      </a:r>
                      <a:r>
                        <a:rPr lang="ko-KR" altLang="en-US" sz="2800" b="1" dirty="0"/>
                        <a:t>월 </a:t>
                      </a:r>
                      <a:r>
                        <a:rPr lang="en-US" altLang="ko-KR" sz="2800" b="1" dirty="0"/>
                        <a:t>2</a:t>
                      </a:r>
                      <a:r>
                        <a:rPr lang="ko-KR" altLang="en-US" sz="2800" b="1" dirty="0"/>
                        <a:t>일</a:t>
                      </a:r>
                      <a:endParaRPr lang="ko-KR" altLang="en-US" sz="2800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/>
                        <a:t>UIST </a:t>
                      </a:r>
                      <a:r>
                        <a:rPr lang="ko-KR" altLang="en-US" sz="2800" b="1" dirty="0"/>
                        <a:t>초록 제출</a:t>
                      </a:r>
                      <a:endParaRPr lang="ko-KR" altLang="en-US" sz="2800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/>
                        <a:t>스크롤 및 터치 제스처를 탐색을 통한 멀티 플랫폼에서의 </a:t>
                      </a:r>
                      <a:r>
                        <a:rPr lang="en" altLang="ko-KR" sz="2000" b="1" dirty="0"/>
                        <a:t>Short-video </a:t>
                      </a:r>
                      <a:r>
                        <a:rPr lang="ko-KR" altLang="en-US" sz="2000" b="1" dirty="0"/>
                        <a:t>콘텐츠 시청 분석</a:t>
                      </a:r>
                      <a:endParaRPr lang="ko-KR" altLang="en-US" sz="2000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248325"/>
                  </a:ext>
                </a:extLst>
              </a:tr>
              <a:tr h="422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4</a:t>
                      </a:r>
                      <a:r>
                        <a:rPr lang="ko-KR" altLang="en-US" sz="2800" b="1" dirty="0"/>
                        <a:t>월 </a:t>
                      </a:r>
                      <a:r>
                        <a:rPr lang="en-US" altLang="ko-KR" sz="2800" b="1" dirty="0"/>
                        <a:t>9</a:t>
                      </a:r>
                      <a:r>
                        <a:rPr lang="ko-KR" altLang="en-US" sz="2800" b="1" dirty="0"/>
                        <a:t>일 </a:t>
                      </a:r>
                      <a:endParaRPr lang="ko-KR" altLang="en-US" sz="2800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/>
                        <a:t>UIST </a:t>
                      </a:r>
                      <a:r>
                        <a:rPr lang="ko-KR" altLang="en-US" sz="2800" b="1" dirty="0"/>
                        <a:t>전체 제출</a:t>
                      </a:r>
                      <a:endParaRPr lang="ko-KR" altLang="en-US" sz="2800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9186"/>
                  </a:ext>
                </a:extLst>
              </a:tr>
              <a:tr h="422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/>
                        <a:t>4</a:t>
                      </a:r>
                      <a:r>
                        <a:rPr lang="ko-KR" altLang="en-US" sz="2800" b="1" dirty="0"/>
                        <a:t>월 </a:t>
                      </a:r>
                      <a:r>
                        <a:rPr lang="en-US" altLang="ko-KR" sz="2800" b="1" dirty="0"/>
                        <a:t>11</a:t>
                      </a:r>
                      <a:r>
                        <a:rPr lang="ko-KR" altLang="en-US" sz="2800" b="1" dirty="0"/>
                        <a:t>일</a:t>
                      </a:r>
                      <a:endParaRPr lang="ko-KR" altLang="en-US" sz="2800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/>
                        <a:t>UIST  </a:t>
                      </a:r>
                      <a:r>
                        <a:rPr lang="ko-KR" altLang="en-US" sz="2800" b="1" dirty="0"/>
                        <a:t>영상 제출</a:t>
                      </a:r>
                      <a:endParaRPr lang="ko-KR" altLang="en-US" sz="2800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4647"/>
                  </a:ext>
                </a:extLst>
              </a:tr>
              <a:tr h="1564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/>
                        <a:t>9</a:t>
                      </a:r>
                      <a:r>
                        <a:rPr lang="ko-KR" altLang="en-US" sz="2800" b="0" dirty="0"/>
                        <a:t>월 초</a:t>
                      </a:r>
                      <a:endParaRPr lang="ko-KR" altLang="en-US" sz="28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/>
                        <a:t>CHI  </a:t>
                      </a:r>
                      <a:r>
                        <a:rPr lang="ko-KR" altLang="en-US" sz="2800" b="0" dirty="0"/>
                        <a:t>제출</a:t>
                      </a:r>
                      <a:endParaRPr lang="ko-KR" altLang="en-US" sz="28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위 모듈을 활용하여 실제 </a:t>
                      </a:r>
                      <a:r>
                        <a:rPr lang="en-US" altLang="ko-KR" sz="2000" dirty="0"/>
                        <a:t>Short-video </a:t>
                      </a:r>
                      <a:r>
                        <a:rPr lang="ko-KR" altLang="en-US" sz="2000" dirty="0"/>
                        <a:t>시청 시간만을 추출하여 </a:t>
                      </a:r>
                      <a:br>
                        <a:rPr lang="en-US" altLang="ko-KR" sz="2000" dirty="0"/>
                      </a:br>
                      <a:r>
                        <a:rPr lang="en-US" altLang="ko-KR" sz="2000" dirty="0"/>
                        <a:t>Short-video</a:t>
                      </a:r>
                      <a:r>
                        <a:rPr lang="ko-KR" altLang="en-US" sz="2000" dirty="0"/>
                        <a:t> 시청 중독 개입 정확성을 높인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인지치료를 기반으로 한 </a:t>
                      </a:r>
                      <a:r>
                        <a:rPr lang="ko-KR" altLang="en-US" sz="2000" dirty="0" err="1"/>
                        <a:t>숏폼</a:t>
                      </a:r>
                      <a:r>
                        <a:rPr lang="ko-KR" altLang="en-US" sz="2000" dirty="0"/>
                        <a:t> 중독 예방  게임</a:t>
                      </a:r>
                      <a:endParaRPr lang="ko-KR" altLang="en-US" sz="20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11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71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43423-8B08-73FF-7B6C-B78311759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6">
            <a:extLst>
              <a:ext uri="{FF2B5EF4-FFF2-40B4-BE49-F238E27FC236}">
                <a16:creationId xmlns:a16="http://schemas.microsoft.com/office/drawing/2014/main" id="{AD825330-0263-266B-FFC7-E32EFAF69C2A}"/>
              </a:ext>
            </a:extLst>
          </p:cNvPr>
          <p:cNvSpPr/>
          <p:nvPr/>
        </p:nvSpPr>
        <p:spPr>
          <a:xfrm>
            <a:off x="4842629" y="3394591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4D33DA67-2AA6-EB18-6340-54EC89370907}"/>
              </a:ext>
            </a:extLst>
          </p:cNvPr>
          <p:cNvSpPr/>
          <p:nvPr/>
        </p:nvSpPr>
        <p:spPr>
          <a:xfrm>
            <a:off x="971919" y="1111712"/>
            <a:ext cx="4723607" cy="397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endParaRPr lang="en-US" altLang="ko-KR" sz="2000" b="1" dirty="0">
              <a:solidFill>
                <a:srgbClr val="2319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0086965-1767-48A0-EEB1-EE75DD38381B}"/>
              </a:ext>
            </a:extLst>
          </p:cNvPr>
          <p:cNvSpPr/>
          <p:nvPr/>
        </p:nvSpPr>
        <p:spPr>
          <a:xfrm>
            <a:off x="793790" y="487102"/>
            <a:ext cx="10716338" cy="98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 학회 </a:t>
            </a:r>
            <a:b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The ACM Symposium on User Interface Software and Technology (UIST)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56B68-43D0-A310-8C51-D11BB3D34F22}"/>
              </a:ext>
            </a:extLst>
          </p:cNvPr>
          <p:cNvSpPr txBox="1"/>
          <p:nvPr/>
        </p:nvSpPr>
        <p:spPr>
          <a:xfrm>
            <a:off x="716738" y="2255941"/>
            <a:ext cx="7315200" cy="295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관련된 소프트웨어 기술 전반을 다루는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HCI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분야의 학회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ACM SIGCHI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산하의 권위 있는 학회 중 하나이며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HCI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 분야에서는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CHI, CSCW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함께 최상위 학회로 인정받음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Acceptance Rate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일반적으로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20~25%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수준으로 엄격함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인터페이스와 관련된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기술적 깊이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중시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CHI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CSCW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비해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공학적 색깔을 가진 논문 비중이 높음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 descr="ACM UIST Conference">
            <a:extLst>
              <a:ext uri="{FF2B5EF4-FFF2-40B4-BE49-F238E27FC236}">
                <a16:creationId xmlns:a16="http://schemas.microsoft.com/office/drawing/2014/main" id="{628939A9-0446-DE63-D7DB-E1D638881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2" y="5598215"/>
            <a:ext cx="5422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6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C018-E48B-2289-79F7-0FB05CF37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0">
            <a:extLst>
              <a:ext uri="{FF2B5EF4-FFF2-40B4-BE49-F238E27FC236}">
                <a16:creationId xmlns:a16="http://schemas.microsoft.com/office/drawing/2014/main" id="{9A7DFB59-7A33-725B-579E-C556EABD80EA}"/>
              </a:ext>
            </a:extLst>
          </p:cNvPr>
          <p:cNvSpPr/>
          <p:nvPr/>
        </p:nvSpPr>
        <p:spPr>
          <a:xfrm>
            <a:off x="971919" y="1111712"/>
            <a:ext cx="4723607" cy="397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endParaRPr lang="en-US" altLang="ko-KR" sz="2000" b="1" dirty="0">
              <a:solidFill>
                <a:srgbClr val="2319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A680C6E-402A-9D69-01ED-40AB13C50715}"/>
              </a:ext>
            </a:extLst>
          </p:cNvPr>
          <p:cNvSpPr/>
          <p:nvPr/>
        </p:nvSpPr>
        <p:spPr>
          <a:xfrm>
            <a:off x="793790" y="487102"/>
            <a:ext cx="10716338" cy="98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 학회 </a:t>
            </a:r>
            <a:b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The ACM Symposium on User Interface Software and Technology (UIST)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875A81-8558-5143-65B8-E7EF6DF7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94" y="1754779"/>
            <a:ext cx="9923081" cy="57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6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65921-DAC0-6FA5-21BF-7399F41A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0">
            <a:extLst>
              <a:ext uri="{FF2B5EF4-FFF2-40B4-BE49-F238E27FC236}">
                <a16:creationId xmlns:a16="http://schemas.microsoft.com/office/drawing/2014/main" id="{E0730015-01C0-9416-582F-063C6B917F31}"/>
              </a:ext>
            </a:extLst>
          </p:cNvPr>
          <p:cNvSpPr/>
          <p:nvPr/>
        </p:nvSpPr>
        <p:spPr>
          <a:xfrm>
            <a:off x="971919" y="1111712"/>
            <a:ext cx="4723607" cy="397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endParaRPr lang="en-US" altLang="ko-KR" sz="2000" b="1" dirty="0">
              <a:solidFill>
                <a:srgbClr val="23197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43B447D-2628-C020-9288-436FFEE64A9E}"/>
              </a:ext>
            </a:extLst>
          </p:cNvPr>
          <p:cNvSpPr/>
          <p:nvPr/>
        </p:nvSpPr>
        <p:spPr>
          <a:xfrm>
            <a:off x="793790" y="487102"/>
            <a:ext cx="10716338" cy="98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숏폼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중독을 완화하기 위한 인지치료 기반 게임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5BC8A0-262D-AE75-77CF-3DA7C9E3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87" y="1765427"/>
            <a:ext cx="2838544" cy="5240390"/>
          </a:xfrm>
          <a:prstGeom prst="rect">
            <a:avLst/>
          </a:prstGeom>
        </p:spPr>
      </p:pic>
      <p:pic>
        <p:nvPicPr>
          <p:cNvPr id="6" name="KakaoTalk_Video_2025-03-25-05-46-36_D8651766-F123-4C04-A86F-3211ACC837C4.mp4">
            <a:hlinkClick r:id="" action="ppaction://media"/>
            <a:extLst>
              <a:ext uri="{FF2B5EF4-FFF2-40B4-BE49-F238E27FC236}">
                <a16:creationId xmlns:a16="http://schemas.microsoft.com/office/drawing/2014/main" id="{7CE4C12E-EFD5-0BAB-D344-E022AAA93A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37058" y="-75627"/>
            <a:ext cx="4305300" cy="822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77DF26-5E58-A147-49E4-905DE8ECD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80" y="1881272"/>
            <a:ext cx="5706569" cy="47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ADC50-EBA5-5F1C-9151-3F9655366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4D15198-C39A-A309-BC04-2A8F4C3386F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48640" y="1704340"/>
            <a:ext cx="6217920" cy="117602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C79E1C20-969C-EBEC-D72F-885D8D1CD8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97280" y="3108960"/>
            <a:ext cx="5120640" cy="1402080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A44FAF6-57E7-BE74-CF82-1BC3E8946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48271"/>
              </p:ext>
            </p:extLst>
          </p:nvPr>
        </p:nvGraphicFramePr>
        <p:xfrm>
          <a:off x="293663" y="905079"/>
          <a:ext cx="14043074" cy="65260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10213">
                  <a:extLst>
                    <a:ext uri="{9D8B030D-6E8A-4147-A177-3AD203B41FA5}">
                      <a16:colId xmlns:a16="http://schemas.microsoft.com/office/drawing/2014/main" val="2880076933"/>
                    </a:ext>
                  </a:extLst>
                </a:gridCol>
                <a:gridCol w="1450625">
                  <a:extLst>
                    <a:ext uri="{9D8B030D-6E8A-4147-A177-3AD203B41FA5}">
                      <a16:colId xmlns:a16="http://schemas.microsoft.com/office/drawing/2014/main" val="3443594763"/>
                    </a:ext>
                  </a:extLst>
                </a:gridCol>
                <a:gridCol w="7982236">
                  <a:extLst>
                    <a:ext uri="{9D8B030D-6E8A-4147-A177-3AD203B41FA5}">
                      <a16:colId xmlns:a16="http://schemas.microsoft.com/office/drawing/2014/main" val="2578575530"/>
                    </a:ext>
                  </a:extLst>
                </a:gridCol>
              </a:tblGrid>
              <a:tr h="6025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 err="1"/>
                        <a:t>논문명</a:t>
                      </a:r>
                      <a:endParaRPr lang="ko-KR" altLang="en-US" sz="17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/>
                        <a:t>학술지</a:t>
                      </a:r>
                      <a:endParaRPr lang="ko-KR" altLang="en-US" sz="17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/>
                        <a:t>특징</a:t>
                      </a:r>
                      <a:endParaRPr lang="ko-KR" altLang="en-US" sz="1700" b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9344578"/>
                  </a:ext>
                </a:extLst>
              </a:tr>
              <a:tr h="211955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7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MindShift</a:t>
                      </a:r>
                      <a:r>
                        <a:rPr lang="en" altLang="ko-KR" sz="17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Leveraging Large Language Models for Mental-States-Based Problematic Smartphone Use Intervention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CHI 2024</a:t>
                      </a:r>
                      <a:endParaRPr lang="ko-KR" altLang="en-US" sz="14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잘못된 스마트폰 사용을 완화하도록 설계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스마트폰 사용의 배후에 있는 정신 상태</a:t>
                      </a:r>
                      <a:b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스트레스 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지루함 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관성 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6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를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탐구하고 </a:t>
                      </a:r>
                      <a:b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이해 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위로 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유발 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스캐폴딩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습관의 네 가지 설득 전략을 설계 </a:t>
                      </a:r>
                      <a:b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(1)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사용자의 사용 의도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 행동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물리적 맥락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정신 상태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목표 및 습관을 수집</a:t>
                      </a:r>
                      <a:endParaRPr lang="en-US" altLang="ko-KR" sz="16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(2)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우리가 설계한 설득 전략을 사용</a:t>
                      </a:r>
                      <a:b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(3) </a:t>
                      </a:r>
                      <a:r>
                        <a:rPr lang="en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LLM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활용하여 동적이고 개인화된 설득 메시지를 생성</a:t>
                      </a:r>
                      <a:b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주간 피험자 내 사용자 실험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en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N=25)</a:t>
                      </a:r>
                      <a:endParaRPr lang="ko-KR" altLang="en-US" sz="16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403720457"/>
                  </a:ext>
                </a:extLst>
              </a:tr>
              <a:tr h="1224189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7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InteractOut</a:t>
                      </a:r>
                      <a:r>
                        <a:rPr lang="en" altLang="ko-KR" sz="17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Leveraging Interaction Proxies as Input Manipulation Strategies for Reducing Smartphone Overuse</a:t>
                      </a:r>
                      <a:endParaRPr lang="ko-KR" altLang="en-US" sz="17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CHI 2024</a:t>
                      </a:r>
                      <a:endParaRPr lang="ko-KR" altLang="en-US" sz="14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스마트폰 과용을 줄이기 위한 입력 조작을 불편하게 변경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모바일 기기에서 일반적인 사용자 제스처의 자연스러운 실행을 약하게 억제하기 위해 상호 작용 프록시를 활용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설계 공간을 제시하고 입력 개입의 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가지 </a:t>
                      </a:r>
                      <a:r>
                        <a:rPr lang="en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Android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구현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343830444"/>
                  </a:ext>
                </a:extLst>
              </a:tr>
              <a:tr h="143365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700" b="0" dirty="0">
                          <a:effectLst/>
                        </a:rPr>
                        <a:t>Time2Stop: Adaptive and Explainable Human-AI Loop for Smartphone Overuse Intervention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CHI 2024</a:t>
                      </a:r>
                      <a:endParaRPr lang="ko-KR" altLang="en-US" sz="14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endParaRPr lang="ko-KR" altLang="en-US" sz="14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사용자 지정 앱 사용 추적기를 구축하여 앱 세션의 시작 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종료를 식별하고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시간 할당 및 방문 빈도를 동적으로 모니터링</a:t>
                      </a:r>
                      <a:b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모니터링되는 애플리케이션의 알림을 캡처 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–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스크롤 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–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클릭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초점 맞추기 및 창 상태 변경을 포함하여 앱과의 세부적인 사용자 상호 작용을 기록 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=&gt;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과다 사용 시 앱 위에 오버레이가 되어사용 방지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6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3652559158"/>
                  </a:ext>
                </a:extLst>
              </a:tr>
              <a:tr h="1034882">
                <a:tc>
                  <a:txBody>
                    <a:bodyPr/>
                    <a:lstStyle/>
                    <a:p>
                      <a:pPr algn="ctr"/>
                      <a:r>
                        <a:rPr lang="en" altLang="ko-KR" sz="1700" b="0" kern="1200" dirty="0">
                          <a:solidFill>
                            <a:schemeClr val="dk1"/>
                          </a:solidFill>
                          <a:effectLst/>
                        </a:rPr>
                        <a:t>Increasing Access to Mental Health Supports for 18- to 25-Year-Old Indigenous Youth With the </a:t>
                      </a:r>
                      <a:r>
                        <a:rPr lang="en" altLang="ko-KR" sz="1700" b="0" kern="1200" dirty="0" err="1">
                          <a:solidFill>
                            <a:schemeClr val="dk1"/>
                          </a:solidFill>
                          <a:effectLst/>
                        </a:rPr>
                        <a:t>JoyPop</a:t>
                      </a:r>
                      <a:r>
                        <a:rPr lang="en" altLang="ko-KR" sz="1700" b="0" kern="1200" dirty="0">
                          <a:solidFill>
                            <a:schemeClr val="dk1"/>
                          </a:solidFill>
                          <a:effectLst/>
                        </a:rPr>
                        <a:t> Mobile Mental Health App: Study Protocol for a Randomized Controlled Trial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JMIR 2025</a:t>
                      </a:r>
                      <a:endParaRPr lang="ko-KR" altLang="en-US" sz="14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 동안 하루에 최소 두 번 앱을 사용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 </a:t>
                      </a:r>
                      <a:r>
                        <a:rPr lang="en" altLang="ko-KR" sz="16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JoyPop</a:t>
                      </a:r>
                      <a:r>
                        <a:rPr lang="en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통해 참가자가 기분을 평가하고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이완 운동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호흡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r>
                        <a:rPr lang="ko-KR" altLang="en-US" sz="16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참여하고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수면을 준비하고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일기를 쓰고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테트리스와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비슷한 게임을 하고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예술을 만들고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지원 시스템이나 적합한 </a:t>
                      </a:r>
                      <a:r>
                        <a:rPr lang="ko-KR" altLang="en-US" sz="16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헬프라인에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연락할 수 있음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.</a:t>
                      </a:r>
                      <a:endParaRPr lang="ko-KR" altLang="en-US" sz="16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2557861800"/>
                  </a:ext>
                </a:extLst>
              </a:tr>
            </a:tbl>
          </a:graphicData>
        </a:graphic>
      </p:graphicFrame>
      <p:sp>
        <p:nvSpPr>
          <p:cNvPr id="2" name="Text 0">
            <a:extLst>
              <a:ext uri="{FF2B5EF4-FFF2-40B4-BE49-F238E27FC236}">
                <a16:creationId xmlns:a16="http://schemas.microsoft.com/office/drawing/2014/main" id="{3A3C9757-9A4D-2B78-45A7-3540800BFF05}"/>
              </a:ext>
            </a:extLst>
          </p:cNvPr>
          <p:cNvSpPr/>
          <p:nvPr/>
        </p:nvSpPr>
        <p:spPr>
          <a:xfrm>
            <a:off x="381279" y="326976"/>
            <a:ext cx="2066288" cy="475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숏폼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중독 선행연구 비교 테이블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37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2AE16-8D55-B7A7-C7CD-3A140D3C6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6052480-6188-8DF3-7F77-1B262C0291C0}"/>
              </a:ext>
            </a:extLst>
          </p:cNvPr>
          <p:cNvSpPr/>
          <p:nvPr/>
        </p:nvSpPr>
        <p:spPr>
          <a:xfrm>
            <a:off x="381279" y="326976"/>
            <a:ext cx="2066288" cy="475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UIST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논문의 특징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C9910378-21B1-FB1E-B931-2DBEFDC75015}"/>
              </a:ext>
            </a:extLst>
          </p:cNvPr>
          <p:cNvSpPr/>
          <p:nvPr/>
        </p:nvSpPr>
        <p:spPr>
          <a:xfrm>
            <a:off x="3474716" y="661545"/>
            <a:ext cx="1833664" cy="587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CHI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00C66-45DB-7D84-01FA-510F2A5E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132"/>
          <a:stretch/>
        </p:blipFill>
        <p:spPr>
          <a:xfrm>
            <a:off x="280685" y="1201297"/>
            <a:ext cx="6907193" cy="492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3063FC-0FCF-7643-0D43-4DFC29A9F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666" y="1249385"/>
            <a:ext cx="5758506" cy="4876092"/>
          </a:xfrm>
          <a:prstGeom prst="rect">
            <a:avLst/>
          </a:prstGeom>
        </p:spPr>
      </p:pic>
      <p:sp>
        <p:nvSpPr>
          <p:cNvPr id="10" name="Text 8">
            <a:extLst>
              <a:ext uri="{FF2B5EF4-FFF2-40B4-BE49-F238E27FC236}">
                <a16:creationId xmlns:a16="http://schemas.microsoft.com/office/drawing/2014/main" id="{D83008EA-BF5C-6B90-9511-196FDFC72435}"/>
              </a:ext>
            </a:extLst>
          </p:cNvPr>
          <p:cNvSpPr/>
          <p:nvPr/>
        </p:nvSpPr>
        <p:spPr>
          <a:xfrm>
            <a:off x="10605254" y="802400"/>
            <a:ext cx="1833664" cy="587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ko-KR" sz="1750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UIST</a:t>
            </a: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9F7A17B-BA78-0AD4-38BB-B644BFC43E1C}"/>
              </a:ext>
            </a:extLst>
          </p:cNvPr>
          <p:cNvSpPr/>
          <p:nvPr/>
        </p:nvSpPr>
        <p:spPr>
          <a:xfrm>
            <a:off x="8283781" y="6839360"/>
            <a:ext cx="4990186" cy="587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ko-KR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UIST </a:t>
            </a:r>
            <a:r>
              <a:rPr lang="ko-KR" altLang="en-US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논문에 제출하기 위해서는 </a:t>
            </a:r>
            <a:br>
              <a:rPr lang="en-US" altLang="ko-KR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공학적인 색채의 페이퍼가 필요</a:t>
            </a:r>
            <a:endParaRPr lang="en-US" altLang="ko-KR" sz="2000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85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10181-0B16-1C62-C0F6-91D7CDCFD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C4924F1-3B30-0E55-DFC2-8D6B6294068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48640" y="1704340"/>
            <a:ext cx="6217920" cy="117602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3AF05E6C-BEC5-405D-1808-786C6DD8C55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97280" y="3108960"/>
            <a:ext cx="5120640" cy="1402080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CD8087B-AF41-F271-1B48-9445B77E7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841962"/>
              </p:ext>
            </p:extLst>
          </p:nvPr>
        </p:nvGraphicFramePr>
        <p:xfrm>
          <a:off x="212641" y="1172879"/>
          <a:ext cx="14205118" cy="481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15051">
                  <a:extLst>
                    <a:ext uri="{9D8B030D-6E8A-4147-A177-3AD203B41FA5}">
                      <a16:colId xmlns:a16="http://schemas.microsoft.com/office/drawing/2014/main" val="2880076933"/>
                    </a:ext>
                  </a:extLst>
                </a:gridCol>
                <a:gridCol w="1453594">
                  <a:extLst>
                    <a:ext uri="{9D8B030D-6E8A-4147-A177-3AD203B41FA5}">
                      <a16:colId xmlns:a16="http://schemas.microsoft.com/office/drawing/2014/main" val="3443594763"/>
                    </a:ext>
                  </a:extLst>
                </a:gridCol>
                <a:gridCol w="9336473">
                  <a:extLst>
                    <a:ext uri="{9D8B030D-6E8A-4147-A177-3AD203B41FA5}">
                      <a16:colId xmlns:a16="http://schemas.microsoft.com/office/drawing/2014/main" val="2578575530"/>
                    </a:ext>
                  </a:extLst>
                </a:gridCol>
              </a:tblGrid>
              <a:tr h="3285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 err="1"/>
                        <a:t>논문명</a:t>
                      </a:r>
                      <a:endParaRPr lang="ko-KR" altLang="en-US" sz="17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/>
                        <a:t>학술지</a:t>
                      </a:r>
                      <a:endParaRPr lang="ko-KR" altLang="en-US" sz="17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/>
                        <a:t>특징</a:t>
                      </a:r>
                      <a:endParaRPr lang="ko-KR" altLang="en-US" sz="17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29344578"/>
                  </a:ext>
                </a:extLst>
              </a:tr>
              <a:tr h="966691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7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Graphologue</a:t>
                      </a:r>
                      <a:r>
                        <a:rPr lang="en" altLang="ko-KR" sz="17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Exploring Large Language Model Responses with Interactive Diagrams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UIST 2023 </a:t>
                      </a:r>
                      <a:endParaRPr lang="ko-KR" altLang="en-US" sz="14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/>
                        <a:t>LLM</a:t>
                      </a:r>
                      <a:r>
                        <a:rPr lang="ko-KR" altLang="en-US" sz="1600" b="0" dirty="0"/>
                        <a:t>의 텍스트 기반 응답을 그래픽 다이어그램으로 변환하여 정보 검색 및 질의 응답 작업을 처리 </a:t>
                      </a:r>
                      <a:br>
                        <a:rPr lang="en-US" altLang="ko-KR" sz="1600" b="0" dirty="0"/>
                      </a:br>
                      <a:r>
                        <a:rPr lang="ko-KR" altLang="en-US" sz="1600" b="0" dirty="0"/>
                        <a:t>새로운 프롬프트 전략과 인터페이스 디자인을 사용하여 </a:t>
                      </a:r>
                      <a:r>
                        <a:rPr lang="en" altLang="ko-KR" sz="1600" b="0" dirty="0"/>
                        <a:t>LLM </a:t>
                      </a:r>
                      <a:r>
                        <a:rPr lang="ko-KR" altLang="en-US" sz="1600" b="0" dirty="0"/>
                        <a:t>응답에서 엔티티 관계를 추출</a:t>
                      </a:r>
                      <a:r>
                        <a:rPr lang="en-US" altLang="ko-KR" sz="1600" b="0" dirty="0"/>
                        <a:t>,</a:t>
                      </a:r>
                      <a:r>
                        <a:rPr lang="ko-KR" altLang="en-US" sz="1600" b="0" dirty="0"/>
                        <a:t> </a:t>
                      </a:r>
                      <a:br>
                        <a:rPr lang="en-US" altLang="ko-KR" sz="1600" b="0" dirty="0"/>
                      </a:br>
                      <a:r>
                        <a:rPr lang="ko-KR" altLang="en-US" sz="1600" b="0" dirty="0"/>
                        <a:t>실시간으로 </a:t>
                      </a:r>
                      <a:r>
                        <a:rPr lang="en-US" altLang="ko-KR" sz="1600" b="0" dirty="0"/>
                        <a:t>node Link</a:t>
                      </a:r>
                      <a:r>
                        <a:rPr lang="ko-KR" altLang="en-US" sz="1600" b="0" dirty="0"/>
                        <a:t> 다이어그램을 구성</a:t>
                      </a:r>
                      <a:r>
                        <a:rPr lang="en-US" altLang="ko-KR" sz="1600" b="0" dirty="0"/>
                        <a:t> </a:t>
                      </a:r>
                      <a:r>
                        <a:rPr lang="ko-KR" altLang="en-US" sz="1600" b="0" dirty="0"/>
                        <a:t>사용자는 </a:t>
                      </a:r>
                      <a:r>
                        <a:rPr lang="ko-KR" altLang="en-US" sz="1600" b="1" dirty="0"/>
                        <a:t>다이어그램과 상호 작용하여 그래픽 표현을 유연하게 조정하고 </a:t>
                      </a:r>
                      <a:r>
                        <a:rPr lang="ko-KR" altLang="en-US" sz="1600" b="0" dirty="0"/>
                        <a:t>상황에 맞는 프롬프트를 제출하여 더 많은 정보를 얻을 수 있음</a:t>
                      </a:r>
                      <a:r>
                        <a:rPr lang="en-US" altLang="ko-KR" sz="1600" b="0" dirty="0"/>
                        <a:t>.</a:t>
                      </a:r>
                      <a:endParaRPr lang="ko-KR" altLang="en-US" sz="16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03720457"/>
                  </a:ext>
                </a:extLst>
              </a:tr>
              <a:tr h="790189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700" b="0" dirty="0" err="1"/>
                        <a:t>SQLucid</a:t>
                      </a:r>
                      <a:r>
                        <a:rPr lang="en" altLang="ko-KR" sz="1700" b="0" dirty="0"/>
                        <a:t>: Grounding Natural Language Database Queries with Interactive Explanations</a:t>
                      </a:r>
                      <a:endParaRPr lang="ko-KR" altLang="en-US" sz="17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UIST 2024</a:t>
                      </a:r>
                      <a:endParaRPr lang="ko-KR" altLang="en-US" sz="14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600" b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QLucid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는 시각적 대응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중간 쿼리 결과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편집 가능한 단계별 </a:t>
                      </a:r>
                      <a:r>
                        <a:rPr lang="en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SQL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설명을 자연어로 통합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이를 통해 사용자는 </a:t>
                      </a:r>
                      <a:r>
                        <a:rPr lang="en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SQL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쿼리를 쉽고 정확하게 이해하고 수정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343830444"/>
                  </a:ext>
                </a:extLst>
              </a:tr>
              <a:tr h="1183925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700" b="0" dirty="0" err="1">
                          <a:effectLst/>
                        </a:rPr>
                        <a:t>DisMouse</a:t>
                      </a:r>
                      <a:r>
                        <a:rPr lang="en" altLang="ko-KR" sz="1700" b="0" dirty="0">
                          <a:effectLst/>
                        </a:rPr>
                        <a:t>: Disentangling Information from Mouse Movement Data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UIST 24</a:t>
                      </a:r>
                      <a:endParaRPr lang="ko-KR" altLang="en-US" sz="14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effectLst/>
                        </a:rPr>
                        <a:t> 마우스 움직임 데이터에서 사용자별 독립 정보와 확률적 변화를 풀어내는 최초의 방법 </a:t>
                      </a:r>
                      <a:r>
                        <a:rPr lang="en" altLang="ko-KR" sz="1600" b="0" dirty="0">
                          <a:effectLst/>
                        </a:rPr>
                        <a:t>semi-supervised</a:t>
                      </a:r>
                      <a:r>
                        <a:rPr lang="ko-KR" altLang="en-US" sz="1600" b="0" dirty="0">
                          <a:effectLst/>
                        </a:rPr>
                        <a:t>  </a:t>
                      </a:r>
                      <a:r>
                        <a:rPr lang="en-US" altLang="ko-KR" sz="1600" b="0" dirty="0">
                          <a:effectLst/>
                        </a:rPr>
                        <a:t>auto encoder</a:t>
                      </a:r>
                      <a:r>
                        <a:rPr lang="ko-KR" altLang="en-US" sz="1600" b="0" dirty="0" err="1">
                          <a:effectLst/>
                        </a:rPr>
                        <a:t>를</a:t>
                      </a:r>
                      <a:r>
                        <a:rPr lang="ko-KR" altLang="en-US" sz="1600" b="0" dirty="0">
                          <a:effectLst/>
                        </a:rPr>
                        <a:t> 통해</a:t>
                      </a:r>
                      <a:r>
                        <a:rPr lang="en-US" altLang="ko-KR" sz="1600" b="0" dirty="0">
                          <a:effectLst/>
                        </a:rPr>
                        <a:t> </a:t>
                      </a:r>
                      <a:r>
                        <a:rPr lang="en" altLang="ko-KR" sz="1600" b="0" dirty="0">
                          <a:effectLst/>
                        </a:rPr>
                        <a:t>self-supervised </a:t>
                      </a:r>
                      <a:r>
                        <a:rPr lang="en" altLang="ko-KR" sz="1600" b="0" dirty="0" err="1">
                          <a:effectLst/>
                        </a:rPr>
                        <a:t>denoisin</a:t>
                      </a:r>
                      <a:r>
                        <a:rPr lang="en-US" altLang="ko-KR" sz="1600" b="0" dirty="0">
                          <a:effectLst/>
                        </a:rPr>
                        <a:t>g</a:t>
                      </a:r>
                      <a:r>
                        <a:rPr lang="ko-KR" altLang="en-US" sz="1600" b="0" dirty="0">
                          <a:effectLst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</a:rPr>
                        <a:t>diffusion, supervised contrastive </a:t>
                      </a:r>
                      <a:r>
                        <a:rPr lang="ko-KR" altLang="en-US" sz="1600" b="0" dirty="0">
                          <a:effectLst/>
                        </a:rPr>
                        <a:t>사용자 식별 모듈로 구성</a:t>
                      </a:r>
                      <a:br>
                        <a:rPr lang="en-US" altLang="ko-KR" sz="1600" b="0" dirty="0">
                          <a:effectLst/>
                        </a:rPr>
                      </a:br>
                      <a:r>
                        <a:rPr lang="en-US" altLang="ko-KR" sz="1600" b="0" dirty="0">
                          <a:effectLst/>
                        </a:rPr>
                        <a:t>1) </a:t>
                      </a:r>
                      <a:r>
                        <a:rPr lang="ko-KR" altLang="en-US" sz="1600" b="0" dirty="0">
                          <a:effectLst/>
                        </a:rPr>
                        <a:t>마우스 입력의 보완 정보를 캡처하여 마우스 움직임을 모델링하기 위한 해석 가능한 프레임워크를 제공</a:t>
                      </a:r>
                      <a:r>
                        <a:rPr lang="en-US" altLang="ko-KR" sz="1600" b="0" dirty="0">
                          <a:effectLst/>
                        </a:rPr>
                        <a:t>, 2) </a:t>
                      </a:r>
                      <a:r>
                        <a:rPr lang="ko-KR" altLang="en-US" sz="1600" b="0" dirty="0">
                          <a:effectLst/>
                        </a:rPr>
                        <a:t>정제된 기능을 생성하는 데 사용할 수 있으므로 개인화되고 가변적인 마우스 데이터 생성과 같은 다양한 응용 프로그램을 사용</a:t>
                      </a:r>
                      <a:r>
                        <a:rPr lang="en-US" altLang="ko-KR" sz="1600" b="0" dirty="0">
                          <a:effectLst/>
                        </a:rPr>
                        <a:t> </a:t>
                      </a:r>
                      <a:endParaRPr lang="ko-KR" altLang="en-US" sz="16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652559158"/>
                  </a:ext>
                </a:extLst>
              </a:tr>
              <a:tr h="1021000">
                <a:tc>
                  <a:txBody>
                    <a:bodyPr/>
                    <a:lstStyle/>
                    <a:p>
                      <a:r>
                        <a:rPr lang="en" altLang="ko-KR" sz="1700" b="0" kern="1200" dirty="0" err="1">
                          <a:solidFill>
                            <a:schemeClr val="dk1"/>
                          </a:solidFill>
                          <a:effectLst/>
                        </a:rPr>
                        <a:t>BlendScape</a:t>
                      </a:r>
                      <a:r>
                        <a:rPr lang="en" altLang="ko-KR" sz="1700" b="0" kern="1200" dirty="0">
                          <a:solidFill>
                            <a:schemeClr val="dk1"/>
                          </a:solidFill>
                          <a:effectLst/>
                        </a:rPr>
                        <a:t>: Enabling End-User Customization of Video-Conferencing Environments through Generative AI</a:t>
                      </a:r>
                      <a:r>
                        <a:rPr lang="en-US" altLang="ko-KR" sz="1700" b="0" kern="120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7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700" b="0" kern="1200" dirty="0">
                          <a:solidFill>
                            <a:schemeClr val="dk1"/>
                          </a:solidFill>
                          <a:effectLst/>
                        </a:rPr>
                        <a:t>Honorable mention)</a:t>
                      </a:r>
                      <a:endParaRPr lang="en" altLang="ko-KR" sz="17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UIST 24</a:t>
                      </a:r>
                      <a:endParaRPr lang="ko-KR" altLang="en-US" sz="1400" b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사용자의 물리적 또는 디지털 배경을 통합된 환경으로 혼합하여 줌 공간에서 작업 공간을 유연하게 표현하고</a:t>
                      </a: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</a:t>
                      </a:r>
                      <a:b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</a:br>
                      <a:r>
                        <a:rPr lang="en-US" altLang="ko-KR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프롬프트를 사용하여 줌 회의 환경에서의 배경을 알맞게 생성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557861800"/>
                  </a:ext>
                </a:extLst>
              </a:tr>
            </a:tbl>
          </a:graphicData>
        </a:graphic>
      </p:graphicFrame>
      <p:sp>
        <p:nvSpPr>
          <p:cNvPr id="2" name="Text 0">
            <a:extLst>
              <a:ext uri="{FF2B5EF4-FFF2-40B4-BE49-F238E27FC236}">
                <a16:creationId xmlns:a16="http://schemas.microsoft.com/office/drawing/2014/main" id="{25BF8798-D79B-48C1-E25D-AB9399DF5504}"/>
              </a:ext>
            </a:extLst>
          </p:cNvPr>
          <p:cNvSpPr/>
          <p:nvPr/>
        </p:nvSpPr>
        <p:spPr>
          <a:xfrm>
            <a:off x="381279" y="326976"/>
            <a:ext cx="2066288" cy="475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UIST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선행연구 비교 테이블</a:t>
            </a:r>
            <a:endParaRPr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220A766B-71A7-F39B-1418-869FE7CED3DD}"/>
              </a:ext>
            </a:extLst>
          </p:cNvPr>
          <p:cNvSpPr/>
          <p:nvPr/>
        </p:nvSpPr>
        <p:spPr>
          <a:xfrm>
            <a:off x="381279" y="6286769"/>
            <a:ext cx="10351460" cy="1339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ko-KR" sz="2000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UIST </a:t>
            </a:r>
            <a:r>
              <a:rPr lang="ko-KR" altLang="en-US" sz="2000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논문의 주요 키워드</a:t>
            </a:r>
            <a:br>
              <a:rPr lang="en-US" altLang="ko-KR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 err="1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Generatuve</a:t>
            </a:r>
            <a:r>
              <a:rPr lang="en-US" altLang="ko-KR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AI, Interface, input, </a:t>
            </a:r>
            <a:r>
              <a:rPr lang="ko-KR" altLang="en-US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설명 가능한 </a:t>
            </a:r>
            <a:r>
              <a:rPr lang="en-US" altLang="ko-KR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</a:p>
          <a:p>
            <a:pPr marL="0" indent="0">
              <a:lnSpc>
                <a:spcPts val="2850"/>
              </a:lnSpc>
              <a:buNone/>
            </a:pPr>
            <a:br>
              <a:rPr lang="en-US" altLang="ko-KR" sz="2000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기술적 완성도 높은 시스템 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참신함</a:t>
            </a:r>
            <a:r>
              <a:rPr lang="en-US" altLang="ko-KR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b="1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독특함</a:t>
            </a:r>
            <a:endParaRPr lang="en-US" altLang="ko-KR" sz="2000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970A5C-6FD4-285F-85C4-1D8A44BA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927" y="5570709"/>
            <a:ext cx="4541327" cy="24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1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6F8D-9EEF-812E-B99C-4F6ED15ED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71FAFF-5781-FE54-29B8-1FFD0F32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458"/>
          <a:stretch/>
        </p:blipFill>
        <p:spPr>
          <a:xfrm>
            <a:off x="370390" y="1263689"/>
            <a:ext cx="5437208" cy="6026314"/>
          </a:xfrm>
          <a:prstGeom prst="rect">
            <a:avLst/>
          </a:prstGeom>
        </p:spPr>
      </p:pic>
      <p:sp>
        <p:nvSpPr>
          <p:cNvPr id="5" name="Text 8">
            <a:extLst>
              <a:ext uri="{FF2B5EF4-FFF2-40B4-BE49-F238E27FC236}">
                <a16:creationId xmlns:a16="http://schemas.microsoft.com/office/drawing/2014/main" id="{7CE27E6E-91FF-2C74-1606-047ED8E9DC01}"/>
              </a:ext>
            </a:extLst>
          </p:cNvPr>
          <p:cNvSpPr/>
          <p:nvPr/>
        </p:nvSpPr>
        <p:spPr>
          <a:xfrm>
            <a:off x="6400800" y="1263689"/>
            <a:ext cx="7859210" cy="8590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Short-video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중독은 심리학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사회학 분야에서 사회적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정서적 영향에 대한 활발한 논의가 이루어지고 있으며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 err="1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핫한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연구 도메인으로 부상하고 있음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endParaRPr lang="en-US" altLang="ko-KR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그러나 현재까지의 연구는 다음과 같은 </a:t>
            </a:r>
            <a:r>
              <a:rPr lang="ko-KR" altLang="en-US" dirty="0" err="1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구현적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개입 및 실증 분석에 한계점 존재</a:t>
            </a:r>
            <a:b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앱 사용 중 개입에 대한 연구는 존재하나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앱 전체 사용 시간을 기준으로 하며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Short-video</a:t>
            </a:r>
            <a:r>
              <a:rPr lang="ko-KR" altLang="en-US" dirty="0" err="1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대한 정밀한 구분 및 개입은 이루어지지 않음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endParaRPr lang="en-US" altLang="ko-KR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디지털 웰빙을 위한 개입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알림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조작 제한 등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제안되었으나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휴대폰 전체 또는 특정 앱 단위로 제한되며</a:t>
            </a:r>
            <a:endParaRPr lang="en-US" altLang="ko-KR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Short-video </a:t>
            </a:r>
            <a:r>
              <a:rPr lang="ko-KR" altLang="en-US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시청 시간만을 정확히 추출하고 분석하는 방법론은 부재함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endParaRPr lang="en-US" altLang="ko-KR" b="1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Content-level usage time</a:t>
            </a:r>
            <a:b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 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Short-video 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콘텐츠만을 대상으로 한 실측 분석 및 개입 전략은 연구된 바 없음</a:t>
            </a:r>
            <a:endParaRPr lang="en-US" altLang="ko-KR" dirty="0">
              <a:solidFill>
                <a:srgbClr val="2A274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=&gt;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인스타그램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err="1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틱톡</a:t>
            </a:r>
            <a:r>
              <a:rPr lang="en-US" altLang="ko-KR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유튜브에서 </a:t>
            </a:r>
            <a:r>
              <a:rPr lang="ko-KR" altLang="en-US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개발자가 </a:t>
            </a:r>
            <a:b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사용자의 시청기록</a:t>
            </a:r>
            <a: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시청 시간을 가져오는 </a:t>
            </a:r>
            <a: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b="1" dirty="0" err="1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중지시킴 </a:t>
            </a:r>
            <a: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개인정보 윤리 이슈</a:t>
            </a:r>
            <a:r>
              <a:rPr lang="en-US" altLang="ko-KR" b="1" dirty="0">
                <a:solidFill>
                  <a:srgbClr val="2A274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b="1" dirty="0">
              <a:solidFill>
                <a:srgbClr val="C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97840-31CB-8911-003C-616B33D3BCF5}"/>
              </a:ext>
            </a:extLst>
          </p:cNvPr>
          <p:cNvSpPr txBox="1"/>
          <p:nvPr/>
        </p:nvSpPr>
        <p:spPr>
          <a:xfrm>
            <a:off x="266217" y="365132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Short-video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중독 관련 연구의 현황 및 한계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2045C-319A-0412-F0E3-93EEA93B2605}"/>
              </a:ext>
            </a:extLst>
          </p:cNvPr>
          <p:cNvSpPr txBox="1"/>
          <p:nvPr/>
        </p:nvSpPr>
        <p:spPr>
          <a:xfrm>
            <a:off x="266217" y="7523055"/>
            <a:ext cx="2129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사회학 논문</a:t>
            </a:r>
          </a:p>
        </p:txBody>
      </p:sp>
    </p:spTree>
    <p:extLst>
      <p:ext uri="{BB962C8B-B14F-4D97-AF65-F5344CB8AC3E}">
        <p14:creationId xmlns:p14="http://schemas.microsoft.com/office/powerpoint/2010/main" val="3818336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4243</Words>
  <Application>Microsoft Macintosh PowerPoint</Application>
  <PresentationFormat>사용자 지정</PresentationFormat>
  <Paragraphs>321</Paragraphs>
  <Slides>24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Wingdings</vt:lpstr>
      <vt:lpstr>Pretendard</vt:lpstr>
      <vt:lpstr>Arial</vt:lpstr>
      <vt:lpstr>Pretendard SemiBold</vt:lpstr>
      <vt:lpstr>Lato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양하연[컴퓨터시스템공학과(심화)]</cp:lastModifiedBy>
  <cp:revision>39</cp:revision>
  <dcterms:created xsi:type="dcterms:W3CDTF">2025-02-16T20:55:03Z</dcterms:created>
  <dcterms:modified xsi:type="dcterms:W3CDTF">2025-04-01T03:16:46Z</dcterms:modified>
</cp:coreProperties>
</file>